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8" r:id="rId19"/>
    <p:sldId id="269"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E8C2F-6F1D-44A1-8148-C47890DBBB77}" v="22" dt="2023-04-16T00:50:04.12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ang" userId="88866e6f455b5ee5" providerId="LiveId" clId="{EA7E8C2F-6F1D-44A1-8148-C47890DBBB77}"/>
    <pc:docChg chg="undo redo custSel addSld modSld">
      <pc:chgData name="Richard Chang" userId="88866e6f455b5ee5" providerId="LiveId" clId="{EA7E8C2F-6F1D-44A1-8148-C47890DBBB77}" dt="2023-04-16T01:12:45.858" v="355" actId="1076"/>
      <pc:docMkLst>
        <pc:docMk/>
      </pc:docMkLst>
      <pc:sldChg chg="addSp delSp modSp mod modTransition modAnim modNotesTx">
        <pc:chgData name="Richard Chang" userId="88866e6f455b5ee5" providerId="LiveId" clId="{EA7E8C2F-6F1D-44A1-8148-C47890DBBB77}" dt="2023-04-16T00:34:52.024" v="341"/>
        <pc:sldMkLst>
          <pc:docMk/>
          <pc:sldMk cId="0" sldId="256"/>
        </pc:sldMkLst>
        <pc:spChg chg="mod">
          <ac:chgData name="Richard Chang" userId="88866e6f455b5ee5" providerId="LiveId" clId="{EA7E8C2F-6F1D-44A1-8148-C47890DBBB77}" dt="2023-04-15T17:59:47.110" v="14" actId="20577"/>
          <ac:spMkLst>
            <pc:docMk/>
            <pc:sldMk cId="0" sldId="256"/>
            <ac:spMk id="145" creationId="{00000000-0000-0000-0000-000000000000}"/>
          </ac:spMkLst>
        </pc:spChg>
        <pc:picChg chg="add del mod">
          <ac:chgData name="Richard Chang" userId="88866e6f455b5ee5" providerId="LiveId" clId="{EA7E8C2F-6F1D-44A1-8148-C47890DBBB77}" dt="2023-04-16T00:01:36.788" v="327"/>
          <ac:picMkLst>
            <pc:docMk/>
            <pc:sldMk cId="0" sldId="256"/>
            <ac:picMk id="5" creationId="{2CFB97E5-1C35-6E79-392D-6DB9D194B07C}"/>
          </ac:picMkLst>
        </pc:picChg>
        <pc:picChg chg="add del mod">
          <ac:chgData name="Richard Chang" userId="88866e6f455b5ee5" providerId="LiveId" clId="{EA7E8C2F-6F1D-44A1-8148-C47890DBBB77}" dt="2023-04-16T00:31:00.175" v="334"/>
          <ac:picMkLst>
            <pc:docMk/>
            <pc:sldMk cId="0" sldId="256"/>
            <ac:picMk id="6" creationId="{9EB7730E-AFBC-42C9-E58A-E16B292CA318}"/>
          </ac:picMkLst>
        </pc:picChg>
        <pc:picChg chg="add del mod ord">
          <ac:chgData name="Richard Chang" userId="88866e6f455b5ee5" providerId="LiveId" clId="{EA7E8C2F-6F1D-44A1-8148-C47890DBBB77}" dt="2023-04-16T00:31:15.461" v="335"/>
          <ac:picMkLst>
            <pc:docMk/>
            <pc:sldMk cId="0" sldId="256"/>
            <ac:picMk id="14" creationId="{0835C3C9-CE02-381F-05AC-18552C21DBD5}"/>
          </ac:picMkLst>
        </pc:picChg>
        <pc:picChg chg="add del mod">
          <ac:chgData name="Richard Chang" userId="88866e6f455b5ee5" providerId="LiveId" clId="{EA7E8C2F-6F1D-44A1-8148-C47890DBBB77}" dt="2023-04-16T00:34:36.326" v="340"/>
          <ac:picMkLst>
            <pc:docMk/>
            <pc:sldMk cId="0" sldId="256"/>
            <ac:picMk id="15" creationId="{DE2C170E-DF3D-0955-4B62-8D5F0C64F2EC}"/>
          </ac:picMkLst>
        </pc:picChg>
        <pc:picChg chg="add del mod ord">
          <ac:chgData name="Richard Chang" userId="88866e6f455b5ee5" providerId="LiveId" clId="{EA7E8C2F-6F1D-44A1-8148-C47890DBBB77}" dt="2023-04-16T00:34:52.024" v="341"/>
          <ac:picMkLst>
            <pc:docMk/>
            <pc:sldMk cId="0" sldId="256"/>
            <ac:picMk id="25" creationId="{6CAF089A-05D8-2AA7-AB07-AA8A488EB3C7}"/>
          </ac:picMkLst>
        </pc:picChg>
        <pc:picChg chg="add mod">
          <ac:chgData name="Richard Chang" userId="88866e6f455b5ee5" providerId="LiveId" clId="{EA7E8C2F-6F1D-44A1-8148-C47890DBBB77}" dt="2023-04-16T00:34:52.024" v="341"/>
          <ac:picMkLst>
            <pc:docMk/>
            <pc:sldMk cId="0" sldId="256"/>
            <ac:picMk id="26" creationId="{87A95E6E-9BC2-FAE2-1C8F-59BF15593D50}"/>
          </ac:picMkLst>
        </pc:picChg>
      </pc:sldChg>
      <pc:sldChg chg="addSp delSp modSp mod modTransition modAnim modNotesTx">
        <pc:chgData name="Richard Chang" userId="88866e6f455b5ee5" providerId="LiveId" clId="{EA7E8C2F-6F1D-44A1-8148-C47890DBBB77}" dt="2023-04-16T00:36:13.823" v="344"/>
        <pc:sldMkLst>
          <pc:docMk/>
          <pc:sldMk cId="0" sldId="257"/>
        </pc:sldMkLst>
        <pc:spChg chg="mod">
          <ac:chgData name="Richard Chang" userId="88866e6f455b5ee5" providerId="LiveId" clId="{EA7E8C2F-6F1D-44A1-8148-C47890DBBB77}" dt="2023-04-15T20:11:09.357" v="264"/>
          <ac:spMkLst>
            <pc:docMk/>
            <pc:sldMk cId="0" sldId="257"/>
            <ac:spMk id="152" creationId="{00000000-0000-0000-0000-000000000000}"/>
          </ac:spMkLst>
        </pc:spChg>
        <pc:picChg chg="add del mod">
          <ac:chgData name="Richard Chang" userId="88866e6f455b5ee5" providerId="LiveId" clId="{EA7E8C2F-6F1D-44A1-8148-C47890DBBB77}" dt="2023-04-16T00:13:53.299" v="328"/>
          <ac:picMkLst>
            <pc:docMk/>
            <pc:sldMk cId="0" sldId="257"/>
            <ac:picMk id="4" creationId="{5C46DD5F-66AA-2210-021D-05F97406F519}"/>
          </ac:picMkLst>
        </pc:picChg>
        <pc:picChg chg="add del mod">
          <ac:chgData name="Richard Chang" userId="88866e6f455b5ee5" providerId="LiveId" clId="{EA7E8C2F-6F1D-44A1-8148-C47890DBBB77}" dt="2023-04-16T00:35:50.497" v="343"/>
          <ac:picMkLst>
            <pc:docMk/>
            <pc:sldMk cId="0" sldId="257"/>
            <ac:picMk id="5" creationId="{6F55A5C3-6876-AE3C-C109-93BA597D0DF4}"/>
          </ac:picMkLst>
        </pc:picChg>
        <pc:picChg chg="add del mod ord">
          <ac:chgData name="Richard Chang" userId="88866e6f455b5ee5" providerId="LiveId" clId="{EA7E8C2F-6F1D-44A1-8148-C47890DBBB77}" dt="2023-04-16T00:36:13.823" v="344"/>
          <ac:picMkLst>
            <pc:docMk/>
            <pc:sldMk cId="0" sldId="257"/>
            <ac:picMk id="16" creationId="{544244FD-D301-8DFF-E6FA-27681D7D326B}"/>
          </ac:picMkLst>
        </pc:picChg>
        <pc:picChg chg="add mod">
          <ac:chgData name="Richard Chang" userId="88866e6f455b5ee5" providerId="LiveId" clId="{EA7E8C2F-6F1D-44A1-8148-C47890DBBB77}" dt="2023-04-16T00:36:13.823" v="344"/>
          <ac:picMkLst>
            <pc:docMk/>
            <pc:sldMk cId="0" sldId="257"/>
            <ac:picMk id="17" creationId="{5A2DC6A0-1FA6-5161-7E51-2725AE69C079}"/>
          </ac:picMkLst>
        </pc:picChg>
      </pc:sldChg>
      <pc:sldChg chg="addSp delSp modSp mod modTransition modAnim modNotesTx">
        <pc:chgData name="Richard Chang" userId="88866e6f455b5ee5" providerId="LiveId" clId="{EA7E8C2F-6F1D-44A1-8148-C47890DBBB77}" dt="2023-04-16T00:33:06.448" v="338"/>
        <pc:sldMkLst>
          <pc:docMk/>
          <pc:sldMk cId="0" sldId="258"/>
        </pc:sldMkLst>
        <pc:picChg chg="add del mod">
          <ac:chgData name="Richard Chang" userId="88866e6f455b5ee5" providerId="LiveId" clId="{EA7E8C2F-6F1D-44A1-8148-C47890DBBB77}" dt="2023-04-16T00:32:38.539" v="337"/>
          <ac:picMkLst>
            <pc:docMk/>
            <pc:sldMk cId="0" sldId="258"/>
            <ac:picMk id="6" creationId="{D7EACB92-448E-0C01-DCC2-87CCBAAD4D16}"/>
          </ac:picMkLst>
        </pc:picChg>
        <pc:picChg chg="add del mod ord">
          <ac:chgData name="Richard Chang" userId="88866e6f455b5ee5" providerId="LiveId" clId="{EA7E8C2F-6F1D-44A1-8148-C47890DBBB77}" dt="2023-04-16T00:33:06.448" v="338"/>
          <ac:picMkLst>
            <pc:docMk/>
            <pc:sldMk cId="0" sldId="258"/>
            <ac:picMk id="10" creationId="{F07B0BC2-9EDD-AA09-5F35-90D5747651B5}"/>
          </ac:picMkLst>
        </pc:picChg>
        <pc:picChg chg="add mod">
          <ac:chgData name="Richard Chang" userId="88866e6f455b5ee5" providerId="LiveId" clId="{EA7E8C2F-6F1D-44A1-8148-C47890DBBB77}" dt="2023-04-16T00:33:06.448" v="338"/>
          <ac:picMkLst>
            <pc:docMk/>
            <pc:sldMk cId="0" sldId="258"/>
            <ac:picMk id="11" creationId="{68435CB7-6FFA-B8F2-84C0-24FB004943F3}"/>
          </ac:picMkLst>
        </pc:picChg>
      </pc:sldChg>
      <pc:sldChg chg="addSp modSp modTransition modNotesTx">
        <pc:chgData name="Richard Chang" userId="88866e6f455b5ee5" providerId="LiveId" clId="{EA7E8C2F-6F1D-44A1-8148-C47890DBBB77}" dt="2023-04-16T00:13:53.299" v="328"/>
        <pc:sldMkLst>
          <pc:docMk/>
          <pc:sldMk cId="0" sldId="259"/>
        </pc:sldMkLst>
        <pc:picChg chg="add mod">
          <ac:chgData name="Richard Chang" userId="88866e6f455b5ee5" providerId="LiveId" clId="{EA7E8C2F-6F1D-44A1-8148-C47890DBBB77}" dt="2023-04-16T00:13:53.299" v="328"/>
          <ac:picMkLst>
            <pc:docMk/>
            <pc:sldMk cId="0" sldId="259"/>
            <ac:picMk id="3" creationId="{C684BFAD-FC0E-7553-BE55-D7772F3A29FA}"/>
          </ac:picMkLst>
        </pc:picChg>
      </pc:sldChg>
      <pc:sldChg chg="addSp modSp modTransition modNotesTx">
        <pc:chgData name="Richard Chang" userId="88866e6f455b5ee5" providerId="LiveId" clId="{EA7E8C2F-6F1D-44A1-8148-C47890DBBB77}" dt="2023-04-16T00:13:53.299" v="328"/>
        <pc:sldMkLst>
          <pc:docMk/>
          <pc:sldMk cId="0" sldId="260"/>
        </pc:sldMkLst>
        <pc:picChg chg="add mod">
          <ac:chgData name="Richard Chang" userId="88866e6f455b5ee5" providerId="LiveId" clId="{EA7E8C2F-6F1D-44A1-8148-C47890DBBB77}" dt="2023-04-16T00:13:53.299" v="328"/>
          <ac:picMkLst>
            <pc:docMk/>
            <pc:sldMk cId="0" sldId="260"/>
            <ac:picMk id="4" creationId="{87BF7F46-72FC-37B4-0A7D-D437F149492D}"/>
          </ac:picMkLst>
        </pc:picChg>
      </pc:sldChg>
      <pc:sldChg chg="addSp delSp modSp mod modTransition modAnim modNotesTx">
        <pc:chgData name="Richard Chang" userId="88866e6f455b5ee5" providerId="LiveId" clId="{EA7E8C2F-6F1D-44A1-8148-C47890DBBB77}" dt="2023-04-16T01:12:45.858" v="355" actId="1076"/>
        <pc:sldMkLst>
          <pc:docMk/>
          <pc:sldMk cId="0" sldId="261"/>
        </pc:sldMkLst>
        <pc:graphicFrameChg chg="mod modGraphic">
          <ac:chgData name="Richard Chang" userId="88866e6f455b5ee5" providerId="LiveId" clId="{EA7E8C2F-6F1D-44A1-8148-C47890DBBB77}" dt="2023-04-16T01:12:45.858" v="355" actId="1076"/>
          <ac:graphicFrameMkLst>
            <pc:docMk/>
            <pc:sldMk cId="0" sldId="261"/>
            <ac:graphicFrameMk id="2" creationId="{CF4A7E06-9DCF-A386-8DE6-6F337EC8775C}"/>
          </ac:graphicFrameMkLst>
        </pc:graphicFrameChg>
        <pc:picChg chg="add del mod">
          <ac:chgData name="Richard Chang" userId="88866e6f455b5ee5" providerId="LiveId" clId="{EA7E8C2F-6F1D-44A1-8148-C47890DBBB77}" dt="2023-04-16T00:14:00.330" v="330"/>
          <ac:picMkLst>
            <pc:docMk/>
            <pc:sldMk cId="0" sldId="261"/>
            <ac:picMk id="4" creationId="{9FA52198-8383-B16F-10D5-70B7276FD43C}"/>
          </ac:picMkLst>
        </pc:picChg>
        <pc:picChg chg="add del mod ord">
          <ac:chgData name="Richard Chang" userId="88866e6f455b5ee5" providerId="LiveId" clId="{EA7E8C2F-6F1D-44A1-8148-C47890DBBB77}" dt="2023-04-16T00:15:28.638" v="331"/>
          <ac:picMkLst>
            <pc:docMk/>
            <pc:sldMk cId="0" sldId="261"/>
            <ac:picMk id="7" creationId="{D479E7C5-C73B-4E5D-98E7-DB58D3BA522F}"/>
          </ac:picMkLst>
        </pc:picChg>
        <pc:picChg chg="add mod">
          <ac:chgData name="Richard Chang" userId="88866e6f455b5ee5" providerId="LiveId" clId="{EA7E8C2F-6F1D-44A1-8148-C47890DBBB77}" dt="2023-04-16T00:15:28.638" v="331"/>
          <ac:picMkLst>
            <pc:docMk/>
            <pc:sldMk cId="0" sldId="261"/>
            <ac:picMk id="8" creationId="{CF6653D6-2FB4-A380-8697-17528731AF8B}"/>
          </ac:picMkLst>
        </pc:picChg>
      </pc:sldChg>
      <pc:sldChg chg="addSp modSp modTransition modNotesTx">
        <pc:chgData name="Richard Chang" userId="88866e6f455b5ee5" providerId="LiveId" clId="{EA7E8C2F-6F1D-44A1-8148-C47890DBBB77}" dt="2023-04-16T00:22:41.315" v="332"/>
        <pc:sldMkLst>
          <pc:docMk/>
          <pc:sldMk cId="0" sldId="262"/>
        </pc:sldMkLst>
        <pc:picChg chg="add mod">
          <ac:chgData name="Richard Chang" userId="88866e6f455b5ee5" providerId="LiveId" clId="{EA7E8C2F-6F1D-44A1-8148-C47890DBBB77}" dt="2023-04-16T00:22:41.315" v="332"/>
          <ac:picMkLst>
            <pc:docMk/>
            <pc:sldMk cId="0" sldId="262"/>
            <ac:picMk id="5" creationId="{27B40A03-D4D4-F9F0-13B8-44AAE44BEDFF}"/>
          </ac:picMkLst>
        </pc:picChg>
      </pc:sldChg>
      <pc:sldChg chg="addSp modSp mod modTransition modNotesTx">
        <pc:chgData name="Richard Chang" userId="88866e6f455b5ee5" providerId="LiveId" clId="{EA7E8C2F-6F1D-44A1-8148-C47890DBBB77}" dt="2023-04-16T00:22:41.315" v="332"/>
        <pc:sldMkLst>
          <pc:docMk/>
          <pc:sldMk cId="0" sldId="263"/>
        </pc:sldMkLst>
        <pc:spChg chg="mod">
          <ac:chgData name="Richard Chang" userId="88866e6f455b5ee5" providerId="LiveId" clId="{EA7E8C2F-6F1D-44A1-8148-C47890DBBB77}" dt="2023-04-15T19:03:06.966" v="94" actId="20577"/>
          <ac:spMkLst>
            <pc:docMk/>
            <pc:sldMk cId="0" sldId="263"/>
            <ac:spMk id="196" creationId="{00000000-0000-0000-0000-000000000000}"/>
          </ac:spMkLst>
        </pc:spChg>
        <pc:picChg chg="add mod">
          <ac:chgData name="Richard Chang" userId="88866e6f455b5ee5" providerId="LiveId" clId="{EA7E8C2F-6F1D-44A1-8148-C47890DBBB77}" dt="2023-04-15T19:03:10.190" v="95" actId="1076"/>
          <ac:picMkLst>
            <pc:docMk/>
            <pc:sldMk cId="0" sldId="263"/>
            <ac:picMk id="3" creationId="{849E15ED-A79D-1DC0-CBA4-5A4AC1CD46A5}"/>
          </ac:picMkLst>
        </pc:picChg>
        <pc:picChg chg="add mod">
          <ac:chgData name="Richard Chang" userId="88866e6f455b5ee5" providerId="LiveId" clId="{EA7E8C2F-6F1D-44A1-8148-C47890DBBB77}" dt="2023-04-16T00:22:41.315" v="332"/>
          <ac:picMkLst>
            <pc:docMk/>
            <pc:sldMk cId="0" sldId="263"/>
            <ac:picMk id="4" creationId="{48E0400E-9220-85B2-A592-23805BCF9AFA}"/>
          </ac:picMkLst>
        </pc:picChg>
      </pc:sldChg>
      <pc:sldChg chg="addSp delSp modSp mod modTransition modNotesTx">
        <pc:chgData name="Richard Chang" userId="88866e6f455b5ee5" providerId="LiveId" clId="{EA7E8C2F-6F1D-44A1-8148-C47890DBBB77}" dt="2023-04-16T00:22:41.315" v="332"/>
        <pc:sldMkLst>
          <pc:docMk/>
          <pc:sldMk cId="0" sldId="264"/>
        </pc:sldMkLst>
        <pc:spChg chg="del mod">
          <ac:chgData name="Richard Chang" userId="88866e6f455b5ee5" providerId="LiveId" clId="{EA7E8C2F-6F1D-44A1-8148-C47890DBBB77}" dt="2023-04-15T21:44:26.294" v="299"/>
          <ac:spMkLst>
            <pc:docMk/>
            <pc:sldMk cId="0" sldId="264"/>
            <ac:spMk id="2" creationId="{4647C0CB-8FC4-01D6-5D0A-50718BFDD613}"/>
          </ac:spMkLst>
        </pc:spChg>
        <pc:picChg chg="add mod">
          <ac:chgData name="Richard Chang" userId="88866e6f455b5ee5" providerId="LiveId" clId="{EA7E8C2F-6F1D-44A1-8148-C47890DBBB77}" dt="2023-04-16T00:22:41.315" v="332"/>
          <ac:picMkLst>
            <pc:docMk/>
            <pc:sldMk cId="0" sldId="264"/>
            <ac:picMk id="3" creationId="{E303DF21-3505-DC46-2E9D-18FF11357575}"/>
          </ac:picMkLst>
        </pc:picChg>
        <pc:picChg chg="mod">
          <ac:chgData name="Richard Chang" userId="88866e6f455b5ee5" providerId="LiveId" clId="{EA7E8C2F-6F1D-44A1-8148-C47890DBBB77}" dt="2023-04-15T21:44:24.942" v="297" actId="14100"/>
          <ac:picMkLst>
            <pc:docMk/>
            <pc:sldMk cId="0" sldId="264"/>
            <ac:picMk id="203" creationId="{00000000-0000-0000-0000-000000000000}"/>
          </ac:picMkLst>
        </pc:picChg>
      </pc:sldChg>
      <pc:sldChg chg="addSp modSp mod modTransition modNotesTx">
        <pc:chgData name="Richard Chang" userId="88866e6f455b5ee5" providerId="LiveId" clId="{EA7E8C2F-6F1D-44A1-8148-C47890DBBB77}" dt="2023-04-16T00:22:41.315" v="332"/>
        <pc:sldMkLst>
          <pc:docMk/>
          <pc:sldMk cId="0" sldId="265"/>
        </pc:sldMkLst>
        <pc:spChg chg="mod">
          <ac:chgData name="Richard Chang" userId="88866e6f455b5ee5" providerId="LiveId" clId="{EA7E8C2F-6F1D-44A1-8148-C47890DBBB77}" dt="2023-04-15T22:01:22.899" v="305" actId="20577"/>
          <ac:spMkLst>
            <pc:docMk/>
            <pc:sldMk cId="0" sldId="265"/>
            <ac:spMk id="210" creationId="{00000000-0000-0000-0000-000000000000}"/>
          </ac:spMkLst>
        </pc:spChg>
        <pc:picChg chg="add mod">
          <ac:chgData name="Richard Chang" userId="88866e6f455b5ee5" providerId="LiveId" clId="{EA7E8C2F-6F1D-44A1-8148-C47890DBBB77}" dt="2023-04-16T00:22:41.315" v="332"/>
          <ac:picMkLst>
            <pc:docMk/>
            <pc:sldMk cId="0" sldId="265"/>
            <ac:picMk id="3" creationId="{12785A3E-E010-3019-2485-37941F65F9F3}"/>
          </ac:picMkLst>
        </pc:picChg>
      </pc:sldChg>
      <pc:sldChg chg="addSp modSp modTransition modNotesTx">
        <pc:chgData name="Richard Chang" userId="88866e6f455b5ee5" providerId="LiveId" clId="{EA7E8C2F-6F1D-44A1-8148-C47890DBBB77}" dt="2023-04-16T00:22:41.315" v="332"/>
        <pc:sldMkLst>
          <pc:docMk/>
          <pc:sldMk cId="0" sldId="266"/>
        </pc:sldMkLst>
        <pc:picChg chg="add mod">
          <ac:chgData name="Richard Chang" userId="88866e6f455b5ee5" providerId="LiveId" clId="{EA7E8C2F-6F1D-44A1-8148-C47890DBBB77}" dt="2023-04-16T00:22:41.315" v="332"/>
          <ac:picMkLst>
            <pc:docMk/>
            <pc:sldMk cId="0" sldId="266"/>
            <ac:picMk id="3" creationId="{A27107F6-ECF7-3DE7-E5F0-765F034C1ABF}"/>
          </ac:picMkLst>
        </pc:picChg>
      </pc:sldChg>
      <pc:sldChg chg="addSp modSp modTransition modNotesTx">
        <pc:chgData name="Richard Chang" userId="88866e6f455b5ee5" providerId="LiveId" clId="{EA7E8C2F-6F1D-44A1-8148-C47890DBBB77}" dt="2023-04-16T00:22:41.315" v="332"/>
        <pc:sldMkLst>
          <pc:docMk/>
          <pc:sldMk cId="0" sldId="267"/>
        </pc:sldMkLst>
        <pc:picChg chg="add mod">
          <ac:chgData name="Richard Chang" userId="88866e6f455b5ee5" providerId="LiveId" clId="{EA7E8C2F-6F1D-44A1-8148-C47890DBBB77}" dt="2023-04-16T00:22:41.315" v="332"/>
          <ac:picMkLst>
            <pc:docMk/>
            <pc:sldMk cId="0" sldId="267"/>
            <ac:picMk id="3" creationId="{8E51CC93-6E7A-C07C-EF41-018F1E235B6F}"/>
          </ac:picMkLst>
        </pc:picChg>
      </pc:sldChg>
      <pc:sldChg chg="addSp modSp modTransition modNotesTx">
        <pc:chgData name="Richard Chang" userId="88866e6f455b5ee5" providerId="LiveId" clId="{EA7E8C2F-6F1D-44A1-8148-C47890DBBB77}" dt="2023-04-16T00:22:41.315" v="332"/>
        <pc:sldMkLst>
          <pc:docMk/>
          <pc:sldMk cId="0" sldId="268"/>
        </pc:sldMkLst>
        <pc:picChg chg="add mod">
          <ac:chgData name="Richard Chang" userId="88866e6f455b5ee5" providerId="LiveId" clId="{EA7E8C2F-6F1D-44A1-8148-C47890DBBB77}" dt="2023-04-16T00:22:41.315" v="332"/>
          <ac:picMkLst>
            <pc:docMk/>
            <pc:sldMk cId="0" sldId="268"/>
            <ac:picMk id="3" creationId="{3B1A08D8-B090-4C7C-1C14-6ECDFA13A4B3}"/>
          </ac:picMkLst>
        </pc:picChg>
      </pc:sldChg>
      <pc:sldChg chg="addSp modSp modTransition modNotesTx">
        <pc:chgData name="Richard Chang" userId="88866e6f455b5ee5" providerId="LiveId" clId="{EA7E8C2F-6F1D-44A1-8148-C47890DBBB77}" dt="2023-04-16T00:22:41.315" v="332"/>
        <pc:sldMkLst>
          <pc:docMk/>
          <pc:sldMk cId="0" sldId="269"/>
        </pc:sldMkLst>
        <pc:picChg chg="add mod">
          <ac:chgData name="Richard Chang" userId="88866e6f455b5ee5" providerId="LiveId" clId="{EA7E8C2F-6F1D-44A1-8148-C47890DBBB77}" dt="2023-04-16T00:22:41.315" v="332"/>
          <ac:picMkLst>
            <pc:docMk/>
            <pc:sldMk cId="0" sldId="269"/>
            <ac:picMk id="3" creationId="{3B480683-38C5-8C09-CE84-564DDAA14E7A}"/>
          </ac:picMkLst>
        </pc:picChg>
      </pc:sldChg>
      <pc:sldChg chg="addSp delSp modSp new mod modTransition modAnim modNotesTx">
        <pc:chgData name="Richard Chang" userId="88866e6f455b5ee5" providerId="LiveId" clId="{EA7E8C2F-6F1D-44A1-8148-C47890DBBB77}" dt="2023-04-16T00:49:15.492" v="347"/>
        <pc:sldMkLst>
          <pc:docMk/>
          <pc:sldMk cId="3579609890" sldId="270"/>
        </pc:sldMkLst>
        <pc:spChg chg="mod">
          <ac:chgData name="Richard Chang" userId="88866e6f455b5ee5" providerId="LiveId" clId="{EA7E8C2F-6F1D-44A1-8148-C47890DBBB77}" dt="2023-04-15T19:04:17.781" v="108" actId="20577"/>
          <ac:spMkLst>
            <pc:docMk/>
            <pc:sldMk cId="3579609890" sldId="270"/>
            <ac:spMk id="2" creationId="{151A2672-8CA7-E375-D059-671098B7E8E2}"/>
          </ac:spMkLst>
        </pc:spChg>
        <pc:spChg chg="mod">
          <ac:chgData name="Richard Chang" userId="88866e6f455b5ee5" providerId="LiveId" clId="{EA7E8C2F-6F1D-44A1-8148-C47890DBBB77}" dt="2023-04-15T19:05:23.509" v="153" actId="20577"/>
          <ac:spMkLst>
            <pc:docMk/>
            <pc:sldMk cId="3579609890" sldId="270"/>
            <ac:spMk id="3" creationId="{EF13ED19-C4CC-6AF7-13B4-06CB9E7165D6}"/>
          </ac:spMkLst>
        </pc:spChg>
        <pc:picChg chg="add mod">
          <ac:chgData name="Richard Chang" userId="88866e6f455b5ee5" providerId="LiveId" clId="{EA7E8C2F-6F1D-44A1-8148-C47890DBBB77}" dt="2023-04-15T19:04:24.768" v="112" actId="1076"/>
          <ac:picMkLst>
            <pc:docMk/>
            <pc:sldMk cId="3579609890" sldId="270"/>
            <ac:picMk id="5" creationId="{C8E34B5A-959D-1B00-6CD1-A800723407B2}"/>
          </ac:picMkLst>
        </pc:picChg>
        <pc:picChg chg="add del mod">
          <ac:chgData name="Richard Chang" userId="88866e6f455b5ee5" providerId="LiveId" clId="{EA7E8C2F-6F1D-44A1-8148-C47890DBBB77}" dt="2023-04-16T00:48:59.800" v="346"/>
          <ac:picMkLst>
            <pc:docMk/>
            <pc:sldMk cId="3579609890" sldId="270"/>
            <ac:picMk id="6" creationId="{BF5719AA-675B-3ED3-83AC-F0C86688EF3B}"/>
          </ac:picMkLst>
        </pc:picChg>
        <pc:picChg chg="add del mod ord">
          <ac:chgData name="Richard Chang" userId="88866e6f455b5ee5" providerId="LiveId" clId="{EA7E8C2F-6F1D-44A1-8148-C47890DBBB77}" dt="2023-04-16T00:49:15.492" v="347"/>
          <ac:picMkLst>
            <pc:docMk/>
            <pc:sldMk cId="3579609890" sldId="270"/>
            <ac:picMk id="10" creationId="{75B11C9B-FA62-1ECA-4A10-0511B9A754EF}"/>
          </ac:picMkLst>
        </pc:picChg>
        <pc:picChg chg="add mod">
          <ac:chgData name="Richard Chang" userId="88866e6f455b5ee5" providerId="LiveId" clId="{EA7E8C2F-6F1D-44A1-8148-C47890DBBB77}" dt="2023-04-16T00:49:15.492" v="347"/>
          <ac:picMkLst>
            <pc:docMk/>
            <pc:sldMk cId="3579609890" sldId="270"/>
            <ac:picMk id="11" creationId="{FDA15C06-60BE-644F-D30C-22B93875C41C}"/>
          </ac:picMkLst>
        </pc:picChg>
      </pc:sldChg>
      <pc:sldChg chg="addSp delSp modSp add mod modTransition modAnim modNotesTx">
        <pc:chgData name="Richard Chang" userId="88866e6f455b5ee5" providerId="LiveId" clId="{EA7E8C2F-6F1D-44A1-8148-C47890DBBB77}" dt="2023-04-16T00:50:04.119" v="350"/>
        <pc:sldMkLst>
          <pc:docMk/>
          <pc:sldMk cId="4009911768" sldId="271"/>
        </pc:sldMkLst>
        <pc:spChg chg="mod">
          <ac:chgData name="Richard Chang" userId="88866e6f455b5ee5" providerId="LiveId" clId="{EA7E8C2F-6F1D-44A1-8148-C47890DBBB77}" dt="2023-04-15T19:08:08.894" v="262" actId="20577"/>
          <ac:spMkLst>
            <pc:docMk/>
            <pc:sldMk cId="4009911768" sldId="271"/>
            <ac:spMk id="3" creationId="{EF13ED19-C4CC-6AF7-13B4-06CB9E7165D6}"/>
          </ac:spMkLst>
        </pc:spChg>
        <pc:picChg chg="add del mod">
          <ac:chgData name="Richard Chang" userId="88866e6f455b5ee5" providerId="LiveId" clId="{EA7E8C2F-6F1D-44A1-8148-C47890DBBB77}" dt="2023-04-16T00:49:46.100" v="349"/>
          <ac:picMkLst>
            <pc:docMk/>
            <pc:sldMk cId="4009911768" sldId="271"/>
            <ac:picMk id="5" creationId="{1BF1E50B-BF95-A547-B8DD-F8ED025A75F0}"/>
          </ac:picMkLst>
        </pc:picChg>
        <pc:picChg chg="del">
          <ac:chgData name="Richard Chang" userId="88866e6f455b5ee5" providerId="LiveId" clId="{EA7E8C2F-6F1D-44A1-8148-C47890DBBB77}" dt="2023-04-15T19:05:51.416" v="156" actId="478"/>
          <ac:picMkLst>
            <pc:docMk/>
            <pc:sldMk cId="4009911768" sldId="271"/>
            <ac:picMk id="5" creationId="{C8E34B5A-959D-1B00-6CD1-A800723407B2}"/>
          </ac:picMkLst>
        </pc:picChg>
        <pc:picChg chg="add mod">
          <ac:chgData name="Richard Chang" userId="88866e6f455b5ee5" providerId="LiveId" clId="{EA7E8C2F-6F1D-44A1-8148-C47890DBBB77}" dt="2023-04-15T19:07:23.855" v="170" actId="1076"/>
          <ac:picMkLst>
            <pc:docMk/>
            <pc:sldMk cId="4009911768" sldId="271"/>
            <ac:picMk id="6" creationId="{168594B3-796B-63D6-7DB1-55BA5A7390D0}"/>
          </ac:picMkLst>
        </pc:picChg>
        <pc:picChg chg="add del mod ord">
          <ac:chgData name="Richard Chang" userId="88866e6f455b5ee5" providerId="LiveId" clId="{EA7E8C2F-6F1D-44A1-8148-C47890DBBB77}" dt="2023-04-16T00:50:04.119" v="350"/>
          <ac:picMkLst>
            <pc:docMk/>
            <pc:sldMk cId="4009911768" sldId="271"/>
            <ac:picMk id="12" creationId="{E0CF545A-89EF-E916-80C4-C25308DC35B4}"/>
          </ac:picMkLst>
        </pc:picChg>
        <pc:picChg chg="add mod">
          <ac:chgData name="Richard Chang" userId="88866e6f455b5ee5" providerId="LiveId" clId="{EA7E8C2F-6F1D-44A1-8148-C47890DBBB77}" dt="2023-04-16T00:50:04.119" v="350"/>
          <ac:picMkLst>
            <pc:docMk/>
            <pc:sldMk cId="4009911768" sldId="271"/>
            <ac:picMk id="13" creationId="{3B5D8910-E10D-508E-8431-1C147C8355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Welcome Green Pace to the Security Policy Presentation.</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is an integral part of security testing and software development.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Here are negative and positive test cases for STR30-C.</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negative </a:t>
            </a:r>
            <a:r>
              <a:rPr lang="en-US" sz="1800" dirty="0" err="1">
                <a:effectLst/>
                <a:latin typeface="Calibri" panose="020F0502020204030204" pitchFamily="34" charset="0"/>
                <a:ea typeface="Calibri" panose="020F0502020204030204" pitchFamily="34" charset="0"/>
              </a:rPr>
              <a:t>BufferVulnerabilityOverflowWithstrcpy</a:t>
            </a:r>
            <a:r>
              <a:rPr lang="en-US" sz="1800" dirty="0">
                <a:effectLst/>
                <a:latin typeface="Calibri" panose="020F0502020204030204" pitchFamily="34" charset="0"/>
                <a:ea typeface="Calibri" panose="020F0502020204030204" pitchFamily="34" charset="0"/>
              </a:rPr>
              <a:t> test that yields a buffer overflow exception.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Another negative </a:t>
            </a:r>
            <a:r>
              <a:rPr lang="en-US" sz="1800" dirty="0" err="1">
                <a:effectLst/>
                <a:latin typeface="Calibri" panose="020F0502020204030204" pitchFamily="34" charset="0"/>
                <a:ea typeface="Calibri" panose="020F0502020204030204" pitchFamily="34" charset="0"/>
              </a:rPr>
              <a:t>BufferVulnerabilityOverflowwithstrcat</a:t>
            </a:r>
            <a:r>
              <a:rPr lang="en-US" sz="1800" dirty="0">
                <a:effectLst/>
                <a:latin typeface="Calibri" panose="020F0502020204030204" pitchFamily="34" charset="0"/>
                <a:ea typeface="Calibri" panose="020F0502020204030204" pitchFamily="34" charset="0"/>
              </a:rPr>
              <a:t> test that yields a buffer overflow exception again with </a:t>
            </a:r>
            <a:r>
              <a:rPr lang="en-US" sz="1800" dirty="0" err="1">
                <a:effectLst/>
                <a:latin typeface="Calibri" panose="020F0502020204030204" pitchFamily="34" charset="0"/>
                <a:ea typeface="Calibri" panose="020F0502020204030204" pitchFamily="34" charset="0"/>
              </a:rPr>
              <a:t>strcat</a:t>
            </a:r>
            <a:r>
              <a:rPr lang="en-US" sz="1800" dirty="0">
                <a:effectLst/>
                <a:latin typeface="Calibri" panose="020F0502020204030204" pitchFamily="34" charset="0"/>
                <a:ea typeface="Calibri" panose="020F0502020204030204" pitchFamily="34" charset="0"/>
              </a:rPr>
              <a:t> method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positive </a:t>
            </a:r>
            <a:r>
              <a:rPr lang="en-US" sz="1800" dirty="0" err="1">
                <a:effectLst/>
                <a:latin typeface="Calibri" panose="020F0502020204030204" pitchFamily="34" charset="0"/>
                <a:ea typeface="Calibri" panose="020F0502020204030204" pitchFamily="34" charset="0"/>
              </a:rPr>
              <a:t>PositiveTeststrcpy</a:t>
            </a:r>
            <a:r>
              <a:rPr lang="en-US" sz="1800" dirty="0">
                <a:effectLst/>
                <a:latin typeface="Calibri" panose="020F0502020204030204" pitchFamily="34" charset="0"/>
                <a:ea typeface="Calibri" panose="020F0502020204030204" pitchFamily="34" charset="0"/>
              </a:rPr>
              <a:t> test that passes the Google Unit testing and causes no failures with implementation of </a:t>
            </a:r>
            <a:r>
              <a:rPr lang="en-US" sz="1800" dirty="0" err="1">
                <a:effectLst/>
                <a:latin typeface="Calibri" panose="020F0502020204030204" pitchFamily="34" charset="0"/>
                <a:ea typeface="Calibri" panose="020F0502020204030204" pitchFamily="34" charset="0"/>
              </a:rPr>
              <a:t>strcpy</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42835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diagram depicts the security in </a:t>
            </a:r>
            <a:r>
              <a:rPr lang="en-US" sz="1800" dirty="0" err="1">
                <a:effectLst/>
                <a:latin typeface="Calibri" panose="020F0502020204030204" pitchFamily="34" charset="0"/>
                <a:ea typeface="Calibri" panose="020F0502020204030204" pitchFamily="34" charset="0"/>
              </a:rPr>
              <a:t>devops</a:t>
            </a:r>
            <a:r>
              <a:rPr lang="en-US" sz="1800" dirty="0">
                <a:effectLst/>
                <a:latin typeface="Calibri" panose="020F0502020204030204" pitchFamily="34" charset="0"/>
                <a:ea typeface="Calibri" panose="020F0502020204030204" pitchFamily="34" charset="0"/>
              </a:rPr>
              <a:t> automation process.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stands for development, security, operations. DevOps stands for development and operations.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Starting at pre-production, Assess and Plan stage brainstorms the new threats and potential security attacks.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architecture of the system provides components that are software or hardware addons.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Design stage may draw out security checks such as OWASP.</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build stage, secure coding uphold strong security standards and is the bulk of the work.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Verify and test stage, certain security vulnerabilities are checked.</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Monitor and detect stage use log collections, and analytics in order to catch security vulnerabilities.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Respond stage adds blocking attacks and limiting services.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final stage of Maintain and stabilize, the application is reassessed for potential cyberattacks and held in stable state.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diagram depicts the security in </a:t>
            </a:r>
            <a:r>
              <a:rPr lang="en-US" sz="1800" dirty="0" err="1">
                <a:effectLst/>
                <a:latin typeface="Calibri" panose="020F0502020204030204" pitchFamily="34" charset="0"/>
                <a:ea typeface="Calibri" panose="020F0502020204030204" pitchFamily="34" charset="0"/>
              </a:rPr>
              <a:t>devops</a:t>
            </a:r>
            <a:r>
              <a:rPr lang="en-US" sz="1800" dirty="0">
                <a:effectLst/>
                <a:latin typeface="Calibri" panose="020F0502020204030204" pitchFamily="34" charset="0"/>
                <a:ea typeface="Calibri" panose="020F0502020204030204" pitchFamily="34" charset="0"/>
              </a:rPr>
              <a:t> automation process.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stands for development, security, operations. DevOps stands for development and operations.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Starting at pre-production, Assess and Plan stage brainstorms the new threats and potential security attacks.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architecture of the system provides components that are software or hardware addons.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Design stage may draw out security checks such as OWASP.</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build stage, secure coding uphold strong security standards and is the bulk of the work.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Verify and test stage, certain security vulnerabilities are checked.</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Monitor and detect stage use log collections, and analytics in order to catch security vulnerabilities.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Respond stage adds blocking attacks and limiting services.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final stage of Maintain and stabilize, the application is reassessed for potential cyberattacks and held in stable state.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There are benefits and risks by using </a:t>
            </a:r>
            <a:r>
              <a:rPr lang="en-US" sz="1800" dirty="0" err="1">
                <a:effectLst/>
                <a:latin typeface="Calibri" panose="020F0502020204030204" pitchFamily="34" charset="0"/>
                <a:ea typeface="Calibri" panose="020F0502020204030204" pitchFamily="34" charset="0"/>
              </a:rPr>
              <a:t>DevSecOps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Benefits include but not limited to increase speed and efficiency in software development, enhanced security, improved collaboration in teams, improved compliance with regulations, and improve organization’s trust.</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Risks include a shift of culture and mindset, requires some prior knowledge in software development and security, increase complexity of software projects.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Steps include to establish security goals objects, conduct a security risk assessment, add a security awareness for all employees, monitor and improve security.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Here are my recommendations to identify gaps in the security policy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Lack of responsibilities in security management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Lack of training, such corporate training videos, and tests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More access controls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More incident response procedures, such as security audit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More physical security measures, such as video surveillance and fingerprint</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are my conclusions. Standards that should be adopted to prevent future problems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Thank you! Questions or Comments?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Let’s talk about defense in depth. As the illustration shows, security has many layers. Defense in Depth is a plan that practices implementations of multiple security layers to protect an organization’s assets. When one layer is broken, another layer may hold against a threat.</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 have compiled a list of 10 security threats in coding practice. The matrix places threats in likely, priority, low priority, and unlikely. As a summary, the higher the likelihood, the higher the priority. In vice versa, the lower the likelihood, the lower the priority.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the 10 coding principles. Validate Input Data, Heed Compile Warnings, Architect and Design for Security Policies, Keep It Simple, Default Deny, Adhere to the Principle of Least Privilege, Sanitize Data Sent to Other Systems, Proactive Defense in Depth, Use Effective Quality Assurance Techniques, Adopt a Secure Coding Standard. Security threats are listed next to each one.</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table shows the rule violation and many field topics such as severity and likelihood. My ranking is shown to the right of the table and is based on the following importance: priority, likelihood, remediation cost</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Here are 3 stages of encryption strategy.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in rest is encryption of data that is stored on disk or hard memory. Most of the data is meant to be private and kept confidential. Using role-based accounts authentication and multi factor authentication are ways to secure data.</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at flight is encryption of data that is in transit. Data moves fast all the time from client to server. Maintaining a secure network and proper security transfer protocol transfer data securely. A VPN is a tool that provides private, encrypted access to a network.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Encryption in use is encryption that prevents data visibility when data is at rest or in motion. Encryption in use covers access to databases and websites, and cloud infrastructure. Defense in depth is a strategy that adds multiple layers of security features to the customer.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 will discuss Triple A framework as a security practice.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Authentication uses user logins, passwords, RSAs, network sign ins, fingerprinting, MFA, and so on to check the identity of the user.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Authorization gains the role to do certain tasks. Enforcing policies determines the activities, resources, and services that are in use.  Certain security levels give the user the ability to change personal data in a CRUD (create read update delete) application.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Accounting uses the features from authentication and authorization to keep records. The amount of system time or amount of data tracks the user during a session. Logging these statistics may prove to be an indicator of unauthorized use.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is an integral part of security testing and software development.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Here are negative and positive test cases for STR30-C.</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negative </a:t>
            </a:r>
            <a:r>
              <a:rPr lang="en-US" sz="1800" dirty="0" err="1">
                <a:effectLst/>
                <a:latin typeface="Calibri" panose="020F0502020204030204" pitchFamily="34" charset="0"/>
                <a:ea typeface="Calibri" panose="020F0502020204030204" pitchFamily="34" charset="0"/>
              </a:rPr>
              <a:t>BufferVulnerabilityOverflowWithstrcpy</a:t>
            </a:r>
            <a:r>
              <a:rPr lang="en-US" sz="1800" dirty="0">
                <a:effectLst/>
                <a:latin typeface="Calibri" panose="020F0502020204030204" pitchFamily="34" charset="0"/>
                <a:ea typeface="Calibri" panose="020F0502020204030204" pitchFamily="34" charset="0"/>
              </a:rPr>
              <a:t> test that yields a buffer overflow exception.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Another negative </a:t>
            </a:r>
            <a:r>
              <a:rPr lang="en-US" sz="1800" dirty="0" err="1">
                <a:effectLst/>
                <a:latin typeface="Calibri" panose="020F0502020204030204" pitchFamily="34" charset="0"/>
                <a:ea typeface="Calibri" panose="020F0502020204030204" pitchFamily="34" charset="0"/>
              </a:rPr>
              <a:t>BufferVulnerabilityOverflowwithstrcat</a:t>
            </a:r>
            <a:r>
              <a:rPr lang="en-US" sz="1800" dirty="0">
                <a:effectLst/>
                <a:latin typeface="Calibri" panose="020F0502020204030204" pitchFamily="34" charset="0"/>
                <a:ea typeface="Calibri" panose="020F0502020204030204" pitchFamily="34" charset="0"/>
              </a:rPr>
              <a:t> test that yields a buffer overflow exception again with </a:t>
            </a:r>
            <a:r>
              <a:rPr lang="en-US" sz="1800" dirty="0" err="1">
                <a:effectLst/>
                <a:latin typeface="Calibri" panose="020F0502020204030204" pitchFamily="34" charset="0"/>
                <a:ea typeface="Calibri" panose="020F0502020204030204" pitchFamily="34" charset="0"/>
              </a:rPr>
              <a:t>strcat</a:t>
            </a:r>
            <a:r>
              <a:rPr lang="en-US" sz="1800" dirty="0">
                <a:effectLst/>
                <a:latin typeface="Calibri" panose="020F0502020204030204" pitchFamily="34" charset="0"/>
                <a:ea typeface="Calibri" panose="020F0502020204030204" pitchFamily="34" charset="0"/>
              </a:rPr>
              <a:t> method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positive </a:t>
            </a:r>
            <a:r>
              <a:rPr lang="en-US" sz="1800" dirty="0" err="1">
                <a:effectLst/>
                <a:latin typeface="Calibri" panose="020F0502020204030204" pitchFamily="34" charset="0"/>
                <a:ea typeface="Calibri" panose="020F0502020204030204" pitchFamily="34" charset="0"/>
              </a:rPr>
              <a:t>PositiveTeststrcpy</a:t>
            </a:r>
            <a:r>
              <a:rPr lang="en-US" sz="1800" dirty="0">
                <a:effectLst/>
                <a:latin typeface="Calibri" panose="020F0502020204030204" pitchFamily="34" charset="0"/>
                <a:ea typeface="Calibri" panose="020F0502020204030204" pitchFamily="34" charset="0"/>
              </a:rPr>
              <a:t> test that passes the Google Unit testing and causes no failures with implementation of </a:t>
            </a:r>
            <a:r>
              <a:rPr lang="en-US" sz="1800" dirty="0" err="1">
                <a:effectLst/>
                <a:latin typeface="Calibri" panose="020F0502020204030204" pitchFamily="34" charset="0"/>
                <a:ea typeface="Calibri" panose="020F0502020204030204" pitchFamily="34" charset="0"/>
              </a:rPr>
              <a:t>strcpy</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is an integral part of security testing and software development.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Here are negative and positive test cases for STR30-C.</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negative </a:t>
            </a:r>
            <a:r>
              <a:rPr lang="en-US" sz="1800" dirty="0" err="1">
                <a:effectLst/>
                <a:latin typeface="Calibri" panose="020F0502020204030204" pitchFamily="34" charset="0"/>
                <a:ea typeface="Calibri" panose="020F0502020204030204" pitchFamily="34" charset="0"/>
              </a:rPr>
              <a:t>BufferVulnerabilityOverflowWithstrcpy</a:t>
            </a:r>
            <a:r>
              <a:rPr lang="en-US" sz="1800" dirty="0">
                <a:effectLst/>
                <a:latin typeface="Calibri" panose="020F0502020204030204" pitchFamily="34" charset="0"/>
                <a:ea typeface="Calibri" panose="020F0502020204030204" pitchFamily="34" charset="0"/>
              </a:rPr>
              <a:t> test that yields a buffer overflow exception.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Another negative </a:t>
            </a:r>
            <a:r>
              <a:rPr lang="en-US" sz="1800" dirty="0" err="1">
                <a:effectLst/>
                <a:latin typeface="Calibri" panose="020F0502020204030204" pitchFamily="34" charset="0"/>
                <a:ea typeface="Calibri" panose="020F0502020204030204" pitchFamily="34" charset="0"/>
              </a:rPr>
              <a:t>BufferVulnerabilityOverflowwithstrcat</a:t>
            </a:r>
            <a:r>
              <a:rPr lang="en-US" sz="1800" dirty="0">
                <a:effectLst/>
                <a:latin typeface="Calibri" panose="020F0502020204030204" pitchFamily="34" charset="0"/>
                <a:ea typeface="Calibri" panose="020F0502020204030204" pitchFamily="34" charset="0"/>
              </a:rPr>
              <a:t> test that yields a buffer overflow exception again with </a:t>
            </a:r>
            <a:r>
              <a:rPr lang="en-US" sz="1800" dirty="0" err="1">
                <a:effectLst/>
                <a:latin typeface="Calibri" panose="020F0502020204030204" pitchFamily="34" charset="0"/>
                <a:ea typeface="Calibri" panose="020F0502020204030204" pitchFamily="34" charset="0"/>
              </a:rPr>
              <a:t>strcat</a:t>
            </a:r>
            <a:r>
              <a:rPr lang="en-US" sz="1800" dirty="0">
                <a:effectLst/>
                <a:latin typeface="Calibri" panose="020F0502020204030204" pitchFamily="34" charset="0"/>
                <a:ea typeface="Calibri" panose="020F0502020204030204" pitchFamily="34" charset="0"/>
              </a:rPr>
              <a:t> method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positive </a:t>
            </a:r>
            <a:r>
              <a:rPr lang="en-US" sz="1800" dirty="0" err="1">
                <a:effectLst/>
                <a:latin typeface="Calibri" panose="020F0502020204030204" pitchFamily="34" charset="0"/>
                <a:ea typeface="Calibri" panose="020F0502020204030204" pitchFamily="34" charset="0"/>
              </a:rPr>
              <a:t>PositiveTeststrcpy</a:t>
            </a:r>
            <a:r>
              <a:rPr lang="en-US" sz="1800" dirty="0">
                <a:effectLst/>
                <a:latin typeface="Calibri" panose="020F0502020204030204" pitchFamily="34" charset="0"/>
                <a:ea typeface="Calibri" panose="020F0502020204030204" pitchFamily="34" charset="0"/>
              </a:rPr>
              <a:t> test that passes the Google Unit testing and causes no failures with implementation of </a:t>
            </a:r>
            <a:r>
              <a:rPr lang="en-US" sz="1800" dirty="0" err="1">
                <a:effectLst/>
                <a:latin typeface="Calibri" panose="020F0502020204030204" pitchFamily="34" charset="0"/>
                <a:ea typeface="Calibri" panose="020F0502020204030204" pitchFamily="34" charset="0"/>
              </a:rPr>
              <a:t>strcpy</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352953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hyperlink" Target="https://www.getmaintainx.com/" TargetMode="Externa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Richard Chang</a:t>
            </a:r>
          </a:p>
          <a:p>
            <a:pPr marL="0" lvl="0" indent="0" algn="l" rtl="0">
              <a:lnSpc>
                <a:spcPct val="70000"/>
              </a:lnSpc>
              <a:spcBef>
                <a:spcPts val="1000"/>
              </a:spcBef>
              <a:spcAft>
                <a:spcPts val="0"/>
              </a:spcAft>
              <a:buClr>
                <a:schemeClr val="lt1"/>
              </a:buClr>
              <a:buSzPts val="1850"/>
              <a:buNone/>
            </a:pPr>
            <a:r>
              <a:rPr lang="en-US" sz="1850" dirty="0"/>
              <a:t>Date:4/13/23</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6" name="Audio 25">
            <a:hlinkClick r:id="" action="ppaction://media"/>
            <a:extLst>
              <a:ext uri="{FF2B5EF4-FFF2-40B4-BE49-F238E27FC236}">
                <a16:creationId xmlns:a16="http://schemas.microsoft.com/office/drawing/2014/main" id="{87A95E6E-9BC2-FAE2-1C8F-59BF15593D5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522"/>
    </mc:Choice>
    <mc:Fallback>
      <p:transition spd="slow" advTm="1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2672-8CA7-E375-D059-671098B7E8E2}"/>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EF13ED19-C4CC-6AF7-13B4-06CB9E7165D6}"/>
              </a:ext>
            </a:extLst>
          </p:cNvPr>
          <p:cNvSpPr>
            <a:spLocks noGrp="1"/>
          </p:cNvSpPr>
          <p:nvPr>
            <p:ph type="body" idx="1"/>
          </p:nvPr>
        </p:nvSpPr>
        <p:spPr/>
        <p:txBody>
          <a:bodyPr/>
          <a:lstStyle/>
          <a:p>
            <a:r>
              <a:rPr lang="en-US" dirty="0"/>
              <a:t>A positive </a:t>
            </a:r>
            <a:r>
              <a:rPr lang="en-US" dirty="0" err="1"/>
              <a:t>PositiveTeststrcpy</a:t>
            </a:r>
            <a:r>
              <a:rPr lang="en-US" dirty="0"/>
              <a:t> test that passes the Google Unit testing and causes no failures with implementation of </a:t>
            </a:r>
            <a:r>
              <a:rPr lang="en-US" dirty="0" err="1"/>
              <a:t>strcpy</a:t>
            </a:r>
            <a:endParaRPr lang="en-US" dirty="0"/>
          </a:p>
          <a:p>
            <a:endParaRPr lang="en-US" dirty="0"/>
          </a:p>
        </p:txBody>
      </p:sp>
      <p:pic>
        <p:nvPicPr>
          <p:cNvPr id="6" name="Picture 5">
            <a:extLst>
              <a:ext uri="{FF2B5EF4-FFF2-40B4-BE49-F238E27FC236}">
                <a16:creationId xmlns:a16="http://schemas.microsoft.com/office/drawing/2014/main" id="{168594B3-796B-63D6-7DB1-55BA5A7390D0}"/>
              </a:ext>
            </a:extLst>
          </p:cNvPr>
          <p:cNvPicPr>
            <a:picLocks noChangeAspect="1"/>
          </p:cNvPicPr>
          <p:nvPr/>
        </p:nvPicPr>
        <p:blipFill>
          <a:blip r:embed="rId5"/>
          <a:stretch>
            <a:fillRect/>
          </a:stretch>
        </p:blipFill>
        <p:spPr>
          <a:xfrm>
            <a:off x="2298930" y="3144914"/>
            <a:ext cx="7594139" cy="3398875"/>
          </a:xfrm>
          <a:prstGeom prst="rect">
            <a:avLst/>
          </a:prstGeom>
        </p:spPr>
      </p:pic>
      <p:pic>
        <p:nvPicPr>
          <p:cNvPr id="13" name="Audio 12">
            <a:hlinkClick r:id="" action="ppaction://media"/>
            <a:extLst>
              <a:ext uri="{FF2B5EF4-FFF2-40B4-BE49-F238E27FC236}">
                <a16:creationId xmlns:a16="http://schemas.microsoft.com/office/drawing/2014/main" id="{3B5D8910-E10D-508E-8431-1C147C8355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9911768"/>
      </p:ext>
    </p:extLst>
  </p:cSld>
  <p:clrMapOvr>
    <a:masterClrMapping/>
  </p:clrMapOvr>
  <mc:AlternateContent xmlns:mc="http://schemas.openxmlformats.org/markup-compatibility/2006">
    <mc:Choice xmlns:p14="http://schemas.microsoft.com/office/powerpoint/2010/main" Requires="p14">
      <p:transition spd="slow" p14:dur="2000" advTm="14838"/>
    </mc:Choice>
    <mc:Fallback>
      <p:transition spd="slow" advTm="14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1748901" y="1793289"/>
            <a:ext cx="8460419" cy="4643021"/>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303DF21-3505-DC46-2E9D-18FF1135757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09"/>
    </mc:Choice>
    <mc:Fallback>
      <p:transition spd="slow" advTm="9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DevSecOps stands for development, security, operations. DevOps stands for development and operations.</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Starting at pre-production, Assess and Plan stage brainstorms the new threats and potential security attacks. JIRA is an example.</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The architecture of the system provides components that are software or hardware addons. </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Design stage may draw out security checks such as OWASP.</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In the build stage, secure coding uphold strong security standards and is the bulk of the work. </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In the Verify and Test stage, certain security vulnerabilities are checked. Unit Testing is a tool.</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Monitor and Detect stage use log collections, and analytics in order to catch security vulnerabilities. </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The Respond stage adds blocking attacks and limiting services.</a:t>
            </a:r>
          </a:p>
          <a:p>
            <a:pPr marL="742950" marR="0" indent="-285750">
              <a:spcBef>
                <a:spcPts val="0"/>
              </a:spcBef>
              <a:spcAft>
                <a:spcPts val="0"/>
              </a:spcAft>
              <a:buClr>
                <a:schemeClr val="bg1"/>
              </a:buClr>
              <a:buFont typeface="Arial" panose="020B0604020202020204" pitchFamily="34" charset="0"/>
              <a:buChar char="•"/>
            </a:pPr>
            <a:r>
              <a:rPr lang="en-US" sz="2000" dirty="0">
                <a:solidFill>
                  <a:schemeClr val="bg1"/>
                </a:solidFill>
                <a:effectLst/>
                <a:latin typeface="Calibri" panose="020F0502020204030204" pitchFamily="34" charset="0"/>
                <a:ea typeface="Calibri" panose="020F0502020204030204" pitchFamily="34" charset="0"/>
              </a:rPr>
              <a:t>In the final stage of Maintain </a:t>
            </a:r>
            <a:r>
              <a:rPr lang="en-US" sz="2000">
                <a:solidFill>
                  <a:schemeClr val="bg1"/>
                </a:solidFill>
                <a:effectLst/>
                <a:latin typeface="Calibri" panose="020F0502020204030204" pitchFamily="34" charset="0"/>
                <a:ea typeface="Calibri" panose="020F0502020204030204" pitchFamily="34" charset="0"/>
              </a:rPr>
              <a:t>and Stabilize</a:t>
            </a:r>
            <a:r>
              <a:rPr lang="en-US" sz="2000" dirty="0">
                <a:solidFill>
                  <a:schemeClr val="bg1"/>
                </a:solidFill>
                <a:effectLst/>
                <a:latin typeface="Calibri" panose="020F0502020204030204" pitchFamily="34" charset="0"/>
                <a:ea typeface="Calibri" panose="020F0502020204030204" pitchFamily="34" charset="0"/>
              </a:rPr>
              <a:t>, the application is reassessed for potential cyberattacks and held in stable state.  </a:t>
            </a:r>
            <a:r>
              <a:rPr lang="en-US" sz="2000" dirty="0" err="1">
                <a:solidFill>
                  <a:schemeClr val="bg1"/>
                </a:solidFill>
                <a:effectLst/>
                <a:latin typeface="Calibri" panose="020F0502020204030204" pitchFamily="34" charset="0"/>
                <a:ea typeface="Calibri" panose="020F0502020204030204" pitchFamily="34" charset="0"/>
              </a:rPr>
              <a:t>MaintainX</a:t>
            </a:r>
            <a:r>
              <a:rPr lang="en-US" sz="2000" dirty="0">
                <a:solidFill>
                  <a:schemeClr val="bg1"/>
                </a:solidFill>
                <a:effectLst/>
                <a:latin typeface="Calibri" panose="020F0502020204030204" pitchFamily="34" charset="0"/>
                <a:ea typeface="Calibri" panose="020F0502020204030204" pitchFamily="34" charset="0"/>
              </a:rPr>
              <a:t> is a maintain code app.</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2785A3E-E010-3019-2485-37941F65F9F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222"/>
    </mc:Choice>
    <mc:Fallback>
      <p:transition spd="slow" advTm="8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None/>
            </a:pPr>
            <a:r>
              <a:rPr lang="en-US" sz="2400" dirty="0"/>
              <a:t>Using DevSecOps</a:t>
            </a:r>
          </a:p>
          <a:p>
            <a:pPr marL="228600" lvl="0" indent="-228600" algn="l" rtl="0">
              <a:lnSpc>
                <a:spcPct val="90000"/>
              </a:lnSpc>
              <a:spcBef>
                <a:spcPts val="0"/>
              </a:spcBef>
              <a:spcAft>
                <a:spcPts val="0"/>
              </a:spcAft>
              <a:buClr>
                <a:schemeClr val="lt1"/>
              </a:buClr>
              <a:buSzPts val="2000"/>
              <a:buChar char="•"/>
            </a:pPr>
            <a:r>
              <a:rPr lang="en-US" sz="2400" dirty="0"/>
              <a:t>Benefits include but not limited to increase speed and efficiency in software development, enhanced security, improved collaboration in teams, improved compliance with regulations, and improve organization’s trust.</a:t>
            </a:r>
          </a:p>
          <a:p>
            <a:pPr marL="228600" lvl="0" indent="-228600" algn="l" rtl="0">
              <a:lnSpc>
                <a:spcPct val="90000"/>
              </a:lnSpc>
              <a:spcBef>
                <a:spcPts val="0"/>
              </a:spcBef>
              <a:spcAft>
                <a:spcPts val="0"/>
              </a:spcAft>
              <a:buClr>
                <a:schemeClr val="lt1"/>
              </a:buClr>
              <a:buSzPts val="2000"/>
              <a:buChar char="•"/>
            </a:pPr>
            <a:r>
              <a:rPr lang="en-US" sz="2400" dirty="0"/>
              <a:t>Risks include a shift of culture and mindset, requires some prior knowledge in software development and security, increase complexity of software projects.</a:t>
            </a:r>
          </a:p>
          <a:p>
            <a:pPr marL="228600" lvl="0" indent="-228600" algn="l" rtl="0">
              <a:lnSpc>
                <a:spcPct val="90000"/>
              </a:lnSpc>
              <a:spcBef>
                <a:spcPts val="0"/>
              </a:spcBef>
              <a:spcAft>
                <a:spcPts val="0"/>
              </a:spcAft>
              <a:buClr>
                <a:schemeClr val="lt1"/>
              </a:buClr>
              <a:buSzPts val="2000"/>
              <a:buChar char="•"/>
            </a:pPr>
            <a:r>
              <a:rPr lang="en-US" sz="2400" dirty="0"/>
              <a:t>Steps include establish security goals objects, conduct a security risk assessment, add a security awareness for all employees, monitor and improve security.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27107F6-ECF7-3DE7-E5F0-765F034C1AB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713"/>
    </mc:Choice>
    <mc:Fallback>
      <p:transition spd="slow" advTm="56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000" dirty="0"/>
              <a:t>Identify gaps in the security policy</a:t>
            </a:r>
          </a:p>
          <a:p>
            <a:pPr marL="1200150" lvl="2" indent="-285750">
              <a:spcBef>
                <a:spcPts val="0"/>
              </a:spcBef>
            </a:pPr>
            <a:r>
              <a:rPr lang="en-US" sz="2000" dirty="0">
                <a:solidFill>
                  <a:schemeClr val="bg1"/>
                </a:solidFill>
              </a:rPr>
              <a:t>Lack of responsibilities in security management</a:t>
            </a:r>
          </a:p>
          <a:p>
            <a:pPr marL="1200150" lvl="2" indent="-285750">
              <a:spcBef>
                <a:spcPts val="0"/>
              </a:spcBef>
            </a:pPr>
            <a:r>
              <a:rPr lang="en-US" sz="2000" dirty="0">
                <a:solidFill>
                  <a:schemeClr val="bg1"/>
                </a:solidFill>
              </a:rPr>
              <a:t>Lack of training, such corporate training videos and tests</a:t>
            </a:r>
          </a:p>
          <a:p>
            <a:pPr marL="1200150" lvl="2" indent="-285750">
              <a:spcBef>
                <a:spcPts val="0"/>
              </a:spcBef>
            </a:pPr>
            <a:r>
              <a:rPr lang="en-US" sz="2000" dirty="0">
                <a:solidFill>
                  <a:schemeClr val="bg1"/>
                </a:solidFill>
              </a:rPr>
              <a:t>More access controls</a:t>
            </a:r>
          </a:p>
          <a:p>
            <a:pPr marL="1200150" lvl="2" indent="-285750">
              <a:spcBef>
                <a:spcPts val="0"/>
              </a:spcBef>
            </a:pPr>
            <a:r>
              <a:rPr lang="en-US" sz="2000" dirty="0">
                <a:solidFill>
                  <a:schemeClr val="bg1"/>
                </a:solidFill>
              </a:rPr>
              <a:t>More incident response procedures, such as security audit</a:t>
            </a:r>
          </a:p>
          <a:p>
            <a:pPr marL="1200150" lvl="2" indent="-285750">
              <a:spcBef>
                <a:spcPts val="0"/>
              </a:spcBef>
            </a:pPr>
            <a:r>
              <a:rPr lang="en-US" sz="2000" dirty="0">
                <a:solidFill>
                  <a:schemeClr val="bg1"/>
                </a:solidFill>
              </a:rPr>
              <a:t>More physical security measures, such as video surveillance and fingerprint</a:t>
            </a:r>
            <a:endParaRPr sz="2000" dirty="0">
              <a:solidFill>
                <a:schemeClr val="bg1"/>
              </a:solidFill>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E51CC93-6E7A-C07C-EF41-018F1E235B6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969"/>
    </mc:Choice>
    <mc:Fallback>
      <p:transition spd="slow" advTm="4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000" dirty="0"/>
              <a:t>Standards that should be adopted to prevent future problems.</a:t>
            </a:r>
          </a:p>
          <a:p>
            <a:pPr marL="228600" lvl="0" indent="-228600" algn="l" rtl="0">
              <a:lnSpc>
                <a:spcPct val="90000"/>
              </a:lnSpc>
              <a:spcBef>
                <a:spcPts val="0"/>
              </a:spcBef>
              <a:spcAft>
                <a:spcPts val="0"/>
              </a:spcAft>
              <a:buClr>
                <a:schemeClr val="lt1"/>
              </a:buClr>
              <a:buSzPts val="2200"/>
              <a:buChar char="•"/>
            </a:pPr>
            <a:r>
              <a:rPr lang="en-US" sz="2000" dirty="0"/>
              <a:t>Adopt a security standard such as ISO or NIST cybersecurity framework</a:t>
            </a:r>
          </a:p>
          <a:p>
            <a:pPr marL="228600" lvl="0" indent="-228600" algn="l" rtl="0">
              <a:lnSpc>
                <a:spcPct val="90000"/>
              </a:lnSpc>
              <a:spcBef>
                <a:spcPts val="0"/>
              </a:spcBef>
              <a:spcAft>
                <a:spcPts val="0"/>
              </a:spcAft>
              <a:buClr>
                <a:schemeClr val="lt1"/>
              </a:buClr>
              <a:buSzPts val="2200"/>
              <a:buChar char="•"/>
            </a:pPr>
            <a:r>
              <a:rPr lang="en-US" sz="2000" dirty="0"/>
              <a:t>Identify and mitigate organizations security risks</a:t>
            </a:r>
          </a:p>
          <a:p>
            <a:pPr marL="228600" lvl="0" indent="-228600" algn="l" rtl="0">
              <a:lnSpc>
                <a:spcPct val="90000"/>
              </a:lnSpc>
              <a:spcBef>
                <a:spcPts val="0"/>
              </a:spcBef>
              <a:spcAft>
                <a:spcPts val="0"/>
              </a:spcAft>
              <a:buClr>
                <a:schemeClr val="lt1"/>
              </a:buClr>
              <a:buSzPts val="2200"/>
              <a:buChar char="•"/>
            </a:pPr>
            <a:r>
              <a:rPr lang="en-US" sz="2000" dirty="0"/>
              <a:t>Establish security goals such as Report all potential threats of http requests every month</a:t>
            </a:r>
          </a:p>
          <a:p>
            <a:pPr marL="228600" lvl="0" indent="-228600" algn="l" rtl="0">
              <a:lnSpc>
                <a:spcPct val="90000"/>
              </a:lnSpc>
              <a:spcBef>
                <a:spcPts val="0"/>
              </a:spcBef>
              <a:spcAft>
                <a:spcPts val="0"/>
              </a:spcAft>
              <a:buClr>
                <a:schemeClr val="lt1"/>
              </a:buClr>
              <a:buSzPts val="2200"/>
              <a:buChar char="•"/>
            </a:pPr>
            <a:r>
              <a:rPr lang="en-US" sz="2000" dirty="0"/>
              <a:t>Provide security training for all employees</a:t>
            </a:r>
          </a:p>
          <a:p>
            <a:pPr marL="228600" lvl="0" indent="-228600" algn="l" rtl="0">
              <a:lnSpc>
                <a:spcPct val="90000"/>
              </a:lnSpc>
              <a:spcBef>
                <a:spcPts val="0"/>
              </a:spcBef>
              <a:spcAft>
                <a:spcPts val="0"/>
              </a:spcAft>
              <a:buClr>
                <a:schemeClr val="lt1"/>
              </a:buClr>
              <a:buSzPts val="2200"/>
              <a:buChar char="•"/>
            </a:pPr>
            <a:r>
              <a:rPr lang="en-US" sz="2000" dirty="0"/>
              <a:t>Practice Defense in Depth in the organization, such as implement a firewall, limited traffic http  protocols</a:t>
            </a:r>
          </a:p>
          <a:p>
            <a:pPr marL="228600" lvl="0" indent="-228600" algn="l" rtl="0">
              <a:lnSpc>
                <a:spcPct val="90000"/>
              </a:lnSpc>
              <a:spcBef>
                <a:spcPts val="0"/>
              </a:spcBef>
              <a:spcAft>
                <a:spcPts val="0"/>
              </a:spcAft>
              <a:buClr>
                <a:schemeClr val="lt1"/>
              </a:buClr>
              <a:buSzPts val="2200"/>
              <a:buChar char="•"/>
            </a:pPr>
            <a:r>
              <a:rPr lang="en-US" sz="2000" dirty="0"/>
              <a:t>Utilize external security programs and resources, such as a gray hat hacker</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B1A08D8-B090-4C7C-1C14-6ECDFA13A4B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558"/>
    </mc:Choice>
    <mc:Fallback>
      <p:transition spd="slow" advTm="66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2000" dirty="0"/>
              <a:t>Defense-in-depth. CyberArk. (2021, September 28). Retrieved April 14, 2023, from https://www.cyberark.com/what-is/defense-in-depth/ </a:t>
            </a:r>
          </a:p>
          <a:p>
            <a:pPr marL="228600" indent="-228600">
              <a:spcBef>
                <a:spcPts val="0"/>
              </a:spcBef>
              <a:buSzPts val="2200"/>
            </a:pPr>
            <a:r>
              <a:rPr lang="en-US" sz="2000" dirty="0"/>
              <a:t>Manage your maintenance and Operations. </a:t>
            </a:r>
            <a:r>
              <a:rPr lang="en-US" sz="2000" dirty="0" err="1"/>
              <a:t>MaintainX</a:t>
            </a:r>
            <a:r>
              <a:rPr lang="en-US" sz="2000" dirty="0"/>
              <a:t>. (n.d.). Retrieved April 15, 2023, from </a:t>
            </a:r>
            <a:r>
              <a:rPr lang="en-US" sz="2000" dirty="0">
                <a:hlinkClick r:id="rId6"/>
              </a:rPr>
              <a:t>https://www.getmaintainx.com</a:t>
            </a:r>
            <a:endParaRPr lang="en-US" sz="2000" dirty="0"/>
          </a:p>
          <a:p>
            <a:pPr marL="228600" indent="-228600">
              <a:spcBef>
                <a:spcPts val="0"/>
              </a:spcBef>
              <a:buSzPts val="2200"/>
            </a:pPr>
            <a:r>
              <a:rPr lang="en-US" sz="2000" dirty="0"/>
              <a:t>What is DevSecOps? Red Hat - We make open source technologies for the enterprise. (n.d.). Retrieved April 15, 2023, from https://www.redhat.com/en/topics/devops/what-is-devsecops </a:t>
            </a:r>
          </a:p>
          <a:p>
            <a:pPr marL="228600" indent="-228600">
              <a:spcBef>
                <a:spcPts val="0"/>
              </a:spcBef>
              <a:buSzPts val="2200"/>
            </a:pPr>
            <a:endParaRPr lang="en-US" dirty="0">
              <a:effectLst/>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B480683-38C5-8C09-CE84-564DDAA14E7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351"/>
    </mc:Choice>
    <mc:Fallback>
      <p:transition spd="slow" advTm="1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75081" y="1910475"/>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is a plan that practices implementations of multiple security layers to protect an organization’s assets. When one layer is broken, another layer may hold against a threat. With ongoing cyberattacks, multiple layers stop threats that attempt to steal, hack, or damage the organization.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064999" y="3699413"/>
            <a:ext cx="4616197" cy="26683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5A2DC6A0-1FA6-5161-7E51-2725AE69C07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53"/>
    </mc:Choice>
    <mc:Fallback>
      <p:transition spd="slow" advTm="2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higher the likelihood, the higher the priority. In vice versa, the lower the likelihood, the lower the priority.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761104921"/>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STR02-C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EXP46-C</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STR02-C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EXP46-C</a:t>
                      </a:r>
                      <a:endParaRPr lang="en-US"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DCL12-C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DCL03-C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SIG35-C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PRE30-C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DCL12-C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DCL03-C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SIG35-C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PRE30-C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FIO47-C</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68435CB7-6FFA-B8F2-84C0-24FB004943F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04"/>
    </mc:Choice>
    <mc:Fallback>
      <p:transition spd="slow" advTm="24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r>
              <a:rPr lang="en-US" sz="1800" dirty="0">
                <a:effectLst/>
                <a:latin typeface="Calibri" panose="020F0502020204030204" pitchFamily="34" charset="0"/>
                <a:ea typeface="Calibri" panose="020F0502020204030204" pitchFamily="34" charset="0"/>
              </a:rPr>
              <a:t>DCL12-C, CON32-C, PRE30-C</a:t>
            </a:r>
          </a:p>
          <a:p>
            <a:pPr lvl="0" indent="-457200" algn="l" rtl="0">
              <a:lnSpc>
                <a:spcPct val="90000"/>
              </a:lnSpc>
              <a:spcBef>
                <a:spcPts val="0"/>
              </a:spcBef>
              <a:spcAft>
                <a:spcPts val="0"/>
              </a:spcAft>
              <a:buClr>
                <a:schemeClr val="lt1"/>
              </a:buClr>
              <a:buSzPts val="2200"/>
              <a:buFont typeface="+mj-lt"/>
              <a:buAutoNum type="arabicPeriod"/>
            </a:pPr>
            <a:r>
              <a:rPr lang="en-US" dirty="0"/>
              <a:t>Heed Complier Warnings:</a:t>
            </a:r>
            <a:r>
              <a:rPr lang="en-US" sz="1800" dirty="0">
                <a:effectLst/>
                <a:latin typeface="Calibri" panose="020F0502020204030204" pitchFamily="34" charset="0"/>
                <a:ea typeface="Calibri" panose="020F0502020204030204" pitchFamily="34" charset="0"/>
              </a:rPr>
              <a:t>INT31-C, STR30-C</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r>
              <a:rPr lang="en-US" sz="1800" dirty="0">
                <a:effectLst/>
                <a:latin typeface="Calibri" panose="020F0502020204030204" pitchFamily="34" charset="0"/>
                <a:ea typeface="Calibri" panose="020F0502020204030204" pitchFamily="34" charset="0"/>
              </a:rPr>
              <a:t>CON32-C</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r>
              <a:rPr lang="en-US" sz="1800" dirty="0">
                <a:effectLst/>
                <a:latin typeface="Calibri" panose="020F0502020204030204" pitchFamily="34" charset="0"/>
                <a:ea typeface="Calibri" panose="020F0502020204030204" pitchFamily="34" charset="0"/>
              </a:rPr>
              <a:t>INT31-C, STR30-C, SIG35-C, PRE30-C, EXP46-C, FIO47-C</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r>
              <a:rPr lang="en-US" sz="1800" dirty="0">
                <a:effectLst/>
                <a:latin typeface="Calibri" panose="020F0502020204030204" pitchFamily="34" charset="0"/>
                <a:ea typeface="Calibri" panose="020F0502020204030204" pitchFamily="34" charset="0"/>
              </a:rPr>
              <a:t>DCL12-C, STR02-C</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Proactive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r>
              <a:rPr lang="en-US" sz="1800" dirty="0">
                <a:effectLst/>
                <a:latin typeface="Calibri" panose="020F0502020204030204" pitchFamily="34" charset="0"/>
                <a:ea typeface="Calibri" panose="020F0502020204030204" pitchFamily="34" charset="0"/>
              </a:rPr>
              <a:t>SIG35-C, FIO47-C</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684BFAD-FC0E-7553-BE55-D7772F3A29F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309"/>
    </mc:Choice>
    <mc:Fallback>
      <p:transition spd="slow" advTm="4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My ranking (under My Ranking column) is based on the following importance: priority, likelihood, remediation cost.</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B667E1A2-2B45-5B9E-80AE-6172CDFE4A71}"/>
              </a:ext>
            </a:extLst>
          </p:cNvPr>
          <p:cNvGraphicFramePr>
            <a:graphicFrameLocks noGrp="1"/>
          </p:cNvGraphicFramePr>
          <p:nvPr>
            <p:extLst>
              <p:ext uri="{D42A27DB-BD31-4B8C-83A1-F6EECF244321}">
                <p14:modId xmlns:p14="http://schemas.microsoft.com/office/powerpoint/2010/main" val="906942162"/>
              </p:ext>
            </p:extLst>
          </p:nvPr>
        </p:nvGraphicFramePr>
        <p:xfrm>
          <a:off x="3284738" y="2796466"/>
          <a:ext cx="5708341" cy="3422217"/>
        </p:xfrm>
        <a:graphic>
          <a:graphicData uri="http://schemas.openxmlformats.org/drawingml/2006/table">
            <a:tbl>
              <a:tblPr>
                <a:tableStyleId>{802198C4-3087-4945-87E3-76CBB3509B7E}</a:tableStyleId>
              </a:tblPr>
              <a:tblGrid>
                <a:gridCol w="1267402">
                  <a:extLst>
                    <a:ext uri="{9D8B030D-6E8A-4147-A177-3AD203B41FA5}">
                      <a16:colId xmlns:a16="http://schemas.microsoft.com/office/drawing/2014/main" val="612507510"/>
                    </a:ext>
                  </a:extLst>
                </a:gridCol>
                <a:gridCol w="691310">
                  <a:extLst>
                    <a:ext uri="{9D8B030D-6E8A-4147-A177-3AD203B41FA5}">
                      <a16:colId xmlns:a16="http://schemas.microsoft.com/office/drawing/2014/main" val="3877930115"/>
                    </a:ext>
                  </a:extLst>
                </a:gridCol>
                <a:gridCol w="691310">
                  <a:extLst>
                    <a:ext uri="{9D8B030D-6E8A-4147-A177-3AD203B41FA5}">
                      <a16:colId xmlns:a16="http://schemas.microsoft.com/office/drawing/2014/main" val="3749652434"/>
                    </a:ext>
                  </a:extLst>
                </a:gridCol>
                <a:gridCol w="691310">
                  <a:extLst>
                    <a:ext uri="{9D8B030D-6E8A-4147-A177-3AD203B41FA5}">
                      <a16:colId xmlns:a16="http://schemas.microsoft.com/office/drawing/2014/main" val="2953630056"/>
                    </a:ext>
                  </a:extLst>
                </a:gridCol>
                <a:gridCol w="691310">
                  <a:extLst>
                    <a:ext uri="{9D8B030D-6E8A-4147-A177-3AD203B41FA5}">
                      <a16:colId xmlns:a16="http://schemas.microsoft.com/office/drawing/2014/main" val="352623120"/>
                    </a:ext>
                  </a:extLst>
                </a:gridCol>
                <a:gridCol w="691310">
                  <a:extLst>
                    <a:ext uri="{9D8B030D-6E8A-4147-A177-3AD203B41FA5}">
                      <a16:colId xmlns:a16="http://schemas.microsoft.com/office/drawing/2014/main" val="2709676978"/>
                    </a:ext>
                  </a:extLst>
                </a:gridCol>
                <a:gridCol w="984389">
                  <a:extLst>
                    <a:ext uri="{9D8B030D-6E8A-4147-A177-3AD203B41FA5}">
                      <a16:colId xmlns:a16="http://schemas.microsoft.com/office/drawing/2014/main" val="1078530789"/>
                    </a:ext>
                  </a:extLst>
                </a:gridCol>
              </a:tblGrid>
              <a:tr h="562372">
                <a:tc>
                  <a:txBody>
                    <a:bodyPr/>
                    <a:lstStyle/>
                    <a:p>
                      <a:pPr algn="ctr" fontAlgn="ctr"/>
                      <a:r>
                        <a:rPr lang="en-US" sz="1200" u="none" strike="noStrike" dirty="0">
                          <a:solidFill>
                            <a:schemeClr val="bg1"/>
                          </a:solidFill>
                          <a:effectLst/>
                        </a:rPr>
                        <a:t>Rule</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solidFill>
                          <a:effectLst/>
                        </a:rPr>
                        <a:t>Severity</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solidFill>
                          <a:effectLst/>
                        </a:rPr>
                        <a:t>Likelihood</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solidFill>
                          <a:effectLst/>
                        </a:rPr>
                        <a:t>Remediation Cost</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solidFill>
                          <a:effectLst/>
                        </a:rPr>
                        <a:t>Priority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a:solidFill>
                            <a:schemeClr val="bg1"/>
                          </a:solidFill>
                          <a:effectLst/>
                        </a:rPr>
                        <a:t>Level</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solidFill>
                            <a:schemeClr val="bg1"/>
                          </a:solidFill>
                          <a:effectLst/>
                        </a:rPr>
                        <a:t>My Ranking</a:t>
                      </a:r>
                      <a:endParaRPr lang="en-US" sz="1200" b="0"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51156144"/>
                  </a:ext>
                </a:extLst>
              </a:tr>
              <a:tr h="193855">
                <a:tc>
                  <a:txBody>
                    <a:bodyPr/>
                    <a:lstStyle/>
                    <a:p>
                      <a:pPr algn="l" fontAlgn="ctr"/>
                      <a:r>
                        <a:rPr lang="en-US" sz="1200" u="none" strike="noStrike">
                          <a:solidFill>
                            <a:schemeClr val="bg1"/>
                          </a:solidFill>
                          <a:effectLst/>
                        </a:rPr>
                        <a:t>DCL12-C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Unlikely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P1</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L3</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6</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4947483"/>
                  </a:ext>
                </a:extLst>
              </a:tr>
              <a:tr h="378114">
                <a:tc>
                  <a:txBody>
                    <a:bodyPr/>
                    <a:lstStyle/>
                    <a:p>
                      <a:pPr algn="l" fontAlgn="ctr"/>
                      <a:r>
                        <a:rPr lang="en-US" sz="1200" u="none" strike="noStrike">
                          <a:solidFill>
                            <a:schemeClr val="bg1"/>
                          </a:solidFill>
                          <a:effectLst/>
                        </a:rPr>
                        <a:t>INT31-C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solidFill>
                            <a:schemeClr val="bg1"/>
                          </a:solidFill>
                          <a:effectLst/>
                        </a:rPr>
                        <a:t>Probable</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P6</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L2</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4</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6978072"/>
                  </a:ext>
                </a:extLst>
              </a:tr>
              <a:tr h="193855">
                <a:tc>
                  <a:txBody>
                    <a:bodyPr/>
                    <a:lstStyle/>
                    <a:p>
                      <a:pPr algn="l" fontAlgn="ctr"/>
                      <a:r>
                        <a:rPr lang="en-US" sz="1200" u="none" strike="noStrike">
                          <a:solidFill>
                            <a:schemeClr val="bg1"/>
                          </a:solidFill>
                          <a:effectLst/>
                        </a:rPr>
                        <a:t>STR30-C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solidFill>
                            <a:schemeClr val="bg1"/>
                          </a:solidFill>
                          <a:effectLst/>
                        </a:rPr>
                        <a:t>P18</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1</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452834"/>
                  </a:ext>
                </a:extLst>
              </a:tr>
              <a:tr h="378114">
                <a:tc>
                  <a:txBody>
                    <a:bodyPr/>
                    <a:lstStyle/>
                    <a:p>
                      <a:pPr algn="l" fontAlgn="ctr"/>
                      <a:r>
                        <a:rPr lang="en-US" sz="1200" u="none" strike="noStrike">
                          <a:solidFill>
                            <a:schemeClr val="bg1"/>
                          </a:solidFill>
                          <a:effectLst/>
                        </a:rPr>
                        <a:t>STR02-C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Medium</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P18</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solidFill>
                            <a:schemeClr val="bg1"/>
                          </a:solidFill>
                          <a:effectLst/>
                        </a:rPr>
                        <a:t>L1</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2</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805930"/>
                  </a:ext>
                </a:extLst>
              </a:tr>
              <a:tr h="378114">
                <a:tc>
                  <a:txBody>
                    <a:bodyPr/>
                    <a:lstStyle/>
                    <a:p>
                      <a:pPr algn="l" fontAlgn="ctr"/>
                      <a:r>
                        <a:rPr lang="en-US" sz="1200" u="none" strike="noStrike">
                          <a:solidFill>
                            <a:schemeClr val="bg1"/>
                          </a:solidFill>
                          <a:effectLst/>
                        </a:rPr>
                        <a:t>CON32-C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Medium</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Probable</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Medium</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P8</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solidFill>
                            <a:schemeClr val="bg1"/>
                          </a:solidFill>
                          <a:effectLst/>
                        </a:rPr>
                        <a:t>L2</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5</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5681843"/>
                  </a:ext>
                </a:extLst>
              </a:tr>
              <a:tr h="193855">
                <a:tc>
                  <a:txBody>
                    <a:bodyPr/>
                    <a:lstStyle/>
                    <a:p>
                      <a:pPr algn="l" fontAlgn="ctr"/>
                      <a:r>
                        <a:rPr lang="en-US" sz="1200" u="none" strike="noStrike">
                          <a:solidFill>
                            <a:schemeClr val="bg1"/>
                          </a:solidFill>
                          <a:effectLst/>
                        </a:rPr>
                        <a:t>DCL03-C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Unlikely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P1</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solidFill>
                            <a:schemeClr val="bg1"/>
                          </a:solidFill>
                          <a:effectLst/>
                        </a:rPr>
                        <a:t>L3</a:t>
                      </a:r>
                      <a:endParaRPr lang="en-US" sz="1200" b="0"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a:solidFill>
                            <a:schemeClr val="bg1"/>
                          </a:solidFill>
                          <a:effectLst/>
                        </a:rPr>
                        <a:t>7</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1877345"/>
                  </a:ext>
                </a:extLst>
              </a:tr>
              <a:tr h="193855">
                <a:tc>
                  <a:txBody>
                    <a:bodyPr/>
                    <a:lstStyle/>
                    <a:p>
                      <a:pPr algn="l" fontAlgn="ctr"/>
                      <a:r>
                        <a:rPr lang="en-US" sz="1100" u="none" strike="noStrike">
                          <a:solidFill>
                            <a:schemeClr val="bg1"/>
                          </a:solidFill>
                          <a:effectLst/>
                        </a:rPr>
                        <a:t>SIG35-C</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Unlikely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P1</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L3</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452506"/>
                  </a:ext>
                </a:extLst>
              </a:tr>
              <a:tr h="378114">
                <a:tc>
                  <a:txBody>
                    <a:bodyPr/>
                    <a:lstStyle/>
                    <a:p>
                      <a:pPr algn="l" fontAlgn="ctr"/>
                      <a:r>
                        <a:rPr lang="en-US" sz="1200" u="none" strike="noStrike">
                          <a:solidFill>
                            <a:schemeClr val="bg1"/>
                          </a:solidFill>
                          <a:effectLst/>
                        </a:rPr>
                        <a:t>PRE30-C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Unlikely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Medium</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P2</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L3</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738943"/>
                  </a:ext>
                </a:extLst>
              </a:tr>
              <a:tr h="193855">
                <a:tc>
                  <a:txBody>
                    <a:bodyPr/>
                    <a:lstStyle/>
                    <a:p>
                      <a:pPr algn="l" fontAlgn="ctr"/>
                      <a:r>
                        <a:rPr lang="en-US" sz="1200" u="none" strike="noStrike">
                          <a:solidFill>
                            <a:schemeClr val="bg1"/>
                          </a:solidFill>
                          <a:effectLst/>
                        </a:rPr>
                        <a:t>EXP46-C</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Low</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P9</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L2</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0716364"/>
                  </a:ext>
                </a:extLst>
              </a:tr>
              <a:tr h="378114">
                <a:tc>
                  <a:txBody>
                    <a:bodyPr/>
                    <a:lstStyle/>
                    <a:p>
                      <a:pPr algn="l" fontAlgn="ctr"/>
                      <a:r>
                        <a:rPr lang="en-US" sz="1100" u="none" strike="noStrike">
                          <a:solidFill>
                            <a:schemeClr val="bg1"/>
                          </a:solidFill>
                          <a:effectLst/>
                        </a:rPr>
                        <a:t>FIO47-C</a:t>
                      </a:r>
                      <a:endParaRPr lang="en-US" sz="11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High</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Unlikely</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Medium</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P6</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l" fontAlgn="ctr"/>
                      <a:r>
                        <a:rPr lang="en-US" sz="1200" u="none" strike="noStrike">
                          <a:solidFill>
                            <a:schemeClr val="bg1"/>
                          </a:solidFill>
                          <a:effectLst/>
                        </a:rPr>
                        <a:t>L2</a:t>
                      </a:r>
                      <a:endParaRPr lang="en-US" sz="12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4376752"/>
                  </a:ext>
                </a:extLst>
              </a:tr>
            </a:tbl>
          </a:graphicData>
        </a:graphic>
      </p:graphicFrame>
      <p:pic>
        <p:nvPicPr>
          <p:cNvPr id="4" name="Audio 3">
            <a:hlinkClick r:id="" action="ppaction://media"/>
            <a:extLst>
              <a:ext uri="{FF2B5EF4-FFF2-40B4-BE49-F238E27FC236}">
                <a16:creationId xmlns:a16="http://schemas.microsoft.com/office/drawing/2014/main" id="{87BF7F46-72FC-37B4-0A7D-D437F149492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04"/>
    </mc:Choice>
    <mc:Fallback>
      <p:transition spd="slow" advTm="2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CF4A7E06-9DCF-A386-8DE6-6F337EC8775C}"/>
              </a:ext>
            </a:extLst>
          </p:cNvPr>
          <p:cNvGraphicFramePr>
            <a:graphicFrameLocks noGrp="1"/>
          </p:cNvGraphicFramePr>
          <p:nvPr>
            <p:extLst>
              <p:ext uri="{D42A27DB-BD31-4B8C-83A1-F6EECF244321}">
                <p14:modId xmlns:p14="http://schemas.microsoft.com/office/powerpoint/2010/main" val="2222477030"/>
              </p:ext>
            </p:extLst>
          </p:nvPr>
        </p:nvGraphicFramePr>
        <p:xfrm>
          <a:off x="1284215" y="1850503"/>
          <a:ext cx="9283974" cy="4712237"/>
        </p:xfrm>
        <a:graphic>
          <a:graphicData uri="http://schemas.openxmlformats.org/drawingml/2006/table">
            <a:tbl>
              <a:tblPr firstRow="1" firstCol="1">
                <a:tableStyleId>{802198C4-3087-4945-87E3-76CBB3509B7E}</a:tableStyleId>
              </a:tblPr>
              <a:tblGrid>
                <a:gridCol w="1640628">
                  <a:extLst>
                    <a:ext uri="{9D8B030D-6E8A-4147-A177-3AD203B41FA5}">
                      <a16:colId xmlns:a16="http://schemas.microsoft.com/office/drawing/2014/main" val="4273321236"/>
                    </a:ext>
                  </a:extLst>
                </a:gridCol>
                <a:gridCol w="7643346">
                  <a:extLst>
                    <a:ext uri="{9D8B030D-6E8A-4147-A177-3AD203B41FA5}">
                      <a16:colId xmlns:a16="http://schemas.microsoft.com/office/drawing/2014/main" val="124277134"/>
                    </a:ext>
                  </a:extLst>
                </a:gridCol>
              </a:tblGrid>
              <a:tr h="529897">
                <a:tc>
                  <a:txBody>
                    <a:bodyPr/>
                    <a:lstStyle/>
                    <a:p>
                      <a:pPr marL="342900" marR="0" lvl="0" indent="-342900">
                        <a:spcBef>
                          <a:spcPts val="0"/>
                        </a:spcBef>
                        <a:spcAft>
                          <a:spcPts val="0"/>
                        </a:spcAft>
                        <a:buFont typeface="+mj-lt"/>
                        <a:buAutoNum type="alphaLcPeriod"/>
                      </a:pPr>
                      <a:r>
                        <a:rPr lang="en-US" sz="1600" u="none" strike="noStrike" dirty="0">
                          <a:solidFill>
                            <a:schemeClr val="bg1"/>
                          </a:solidFill>
                          <a:effectLst/>
                        </a:rPr>
                        <a:t>Encryption</a:t>
                      </a:r>
                      <a:endParaRPr lang="en-US" sz="1600" u="none" strike="noStrike" dirty="0">
                        <a:solidFill>
                          <a:schemeClr val="bg1"/>
                        </a:solidFill>
                        <a:effectLst/>
                        <a:latin typeface="Calibri" panose="020F0502020204030204" pitchFamily="34" charset="0"/>
                        <a:ea typeface="Calibri" panose="020F0502020204030204" pitchFamily="34" charset="0"/>
                      </a:endParaRPr>
                    </a:p>
                  </a:txBody>
                  <a:tcPr marL="63500" marR="63500" marT="63500" marB="63500" anchor="b"/>
                </a:tc>
                <a:tc>
                  <a:txBody>
                    <a:bodyPr/>
                    <a:lstStyle/>
                    <a:p>
                      <a:pPr marL="0" marR="0">
                        <a:spcBef>
                          <a:spcPts val="0"/>
                        </a:spcBef>
                        <a:spcAft>
                          <a:spcPts val="0"/>
                        </a:spcAft>
                      </a:pPr>
                      <a:r>
                        <a:rPr lang="en-US" sz="1600" dirty="0">
                          <a:solidFill>
                            <a:schemeClr val="bg1"/>
                          </a:solidFill>
                          <a:effectLst/>
                        </a:rPr>
                        <a:t>What? Example?</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nchor="b"/>
                </a:tc>
                <a:extLst>
                  <a:ext uri="{0D108BD9-81ED-4DB2-BD59-A6C34878D82A}">
                    <a16:rowId xmlns:a16="http://schemas.microsoft.com/office/drawing/2014/main" val="2061860831"/>
                  </a:ext>
                </a:extLst>
              </a:tr>
              <a:tr h="1791141">
                <a:tc>
                  <a:txBody>
                    <a:bodyPr/>
                    <a:lstStyle/>
                    <a:p>
                      <a:pPr marL="0" marR="0">
                        <a:spcBef>
                          <a:spcPts val="0"/>
                        </a:spcBef>
                        <a:spcAft>
                          <a:spcPts val="0"/>
                        </a:spcAft>
                      </a:pPr>
                      <a:r>
                        <a:rPr lang="en-US" sz="1600" dirty="0">
                          <a:solidFill>
                            <a:schemeClr val="bg1"/>
                          </a:solidFill>
                          <a:effectLst/>
                        </a:rPr>
                        <a:t>Encryption in rest</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in rest is encryption of data that is stored on disk or hard memory. Most of the data is meant to be private and kept confidential. Using role-based accounts authentication and multi factor authentication are ways to secure data.</a:t>
                      </a:r>
                    </a:p>
                  </a:txBody>
                  <a:tcPr marL="63500" marR="63500" marT="63500" marB="63500"/>
                </a:tc>
                <a:extLst>
                  <a:ext uri="{0D108BD9-81ED-4DB2-BD59-A6C34878D82A}">
                    <a16:rowId xmlns:a16="http://schemas.microsoft.com/office/drawing/2014/main" val="3156014692"/>
                  </a:ext>
                </a:extLst>
              </a:tr>
              <a:tr h="953834">
                <a:tc>
                  <a:txBody>
                    <a:bodyPr/>
                    <a:lstStyle/>
                    <a:p>
                      <a:pPr marL="0" marR="0">
                        <a:spcBef>
                          <a:spcPts val="0"/>
                        </a:spcBef>
                        <a:spcAft>
                          <a:spcPts val="0"/>
                        </a:spcAft>
                      </a:pPr>
                      <a:r>
                        <a:rPr lang="en-US" sz="1600">
                          <a:solidFill>
                            <a:schemeClr val="bg1"/>
                          </a:solidFill>
                          <a:effectLst/>
                        </a:rPr>
                        <a:t>Encryption at flight</a:t>
                      </a:r>
                      <a:endParaRPr lang="en-US" sz="16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at flight is encryption of data that is in transit. Data moves fast all the time from client to server. Maintaining a secure network and proper security transfer protocol transfer data securely. A VPN is a tool that provides private, encrypted access to a network. </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999787329"/>
                  </a:ext>
                </a:extLst>
              </a:tr>
              <a:tr h="1288839">
                <a:tc>
                  <a:txBody>
                    <a:bodyPr/>
                    <a:lstStyle/>
                    <a:p>
                      <a:pPr marL="0" marR="0">
                        <a:spcBef>
                          <a:spcPts val="0"/>
                        </a:spcBef>
                        <a:spcAft>
                          <a:spcPts val="0"/>
                        </a:spcAft>
                      </a:pPr>
                      <a:r>
                        <a:rPr lang="en-US" sz="1600">
                          <a:solidFill>
                            <a:schemeClr val="bg1"/>
                          </a:solidFill>
                          <a:effectLst/>
                        </a:rPr>
                        <a:t>Encryption in use</a:t>
                      </a:r>
                      <a:endParaRPr lang="en-US" sz="16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600" dirty="0">
                          <a:solidFill>
                            <a:schemeClr val="bg1"/>
                          </a:solidFill>
                          <a:effectLst/>
                        </a:rPr>
                        <a:t>Encryption in use is encryption that prevents data visibility when data is at rest or in motion. Encryption in use covers access to databases and websites, and cloud infrastructure. Defense in depth is a strategy that adds multiple layers of security features to the customer. </a:t>
                      </a:r>
                      <a:endParaRPr lang="en-US" sz="16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027547600"/>
                  </a:ext>
                </a:extLst>
              </a:tr>
            </a:tbl>
          </a:graphicData>
        </a:graphic>
      </p:graphicFrame>
      <p:pic>
        <p:nvPicPr>
          <p:cNvPr id="8" name="Audio 7">
            <a:hlinkClick r:id="" action="ppaction://media"/>
            <a:extLst>
              <a:ext uri="{FF2B5EF4-FFF2-40B4-BE49-F238E27FC236}">
                <a16:creationId xmlns:a16="http://schemas.microsoft.com/office/drawing/2014/main" id="{CF6653D6-2FB4-A380-8697-17528731AF8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007"/>
    </mc:Choice>
    <mc:Fallback>
      <p:transition spd="slow" advTm="8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3D56739E-7599-7254-97F0-BDD988B71C44}"/>
              </a:ext>
            </a:extLst>
          </p:cNvPr>
          <p:cNvGraphicFramePr>
            <a:graphicFrameLocks noGrp="1"/>
          </p:cNvGraphicFramePr>
          <p:nvPr>
            <p:extLst>
              <p:ext uri="{D42A27DB-BD31-4B8C-83A1-F6EECF244321}">
                <p14:modId xmlns:p14="http://schemas.microsoft.com/office/powerpoint/2010/main" val="376865362"/>
              </p:ext>
            </p:extLst>
          </p:nvPr>
        </p:nvGraphicFramePr>
        <p:xfrm>
          <a:off x="408373" y="1784413"/>
          <a:ext cx="11212497" cy="4394446"/>
        </p:xfrm>
        <a:graphic>
          <a:graphicData uri="http://schemas.openxmlformats.org/drawingml/2006/table">
            <a:tbl>
              <a:tblPr firstRow="1" firstCol="1">
                <a:tableStyleId>{802198C4-3087-4945-87E3-76CBB3509B7E}</a:tableStyleId>
              </a:tblPr>
              <a:tblGrid>
                <a:gridCol w="2157211">
                  <a:extLst>
                    <a:ext uri="{9D8B030D-6E8A-4147-A177-3AD203B41FA5}">
                      <a16:colId xmlns:a16="http://schemas.microsoft.com/office/drawing/2014/main" val="3264619396"/>
                    </a:ext>
                  </a:extLst>
                </a:gridCol>
                <a:gridCol w="9055286">
                  <a:extLst>
                    <a:ext uri="{9D8B030D-6E8A-4147-A177-3AD203B41FA5}">
                      <a16:colId xmlns:a16="http://schemas.microsoft.com/office/drawing/2014/main" val="3329490078"/>
                    </a:ext>
                  </a:extLst>
                </a:gridCol>
              </a:tblGrid>
              <a:tr h="733855">
                <a:tc>
                  <a:txBody>
                    <a:bodyPr/>
                    <a:lstStyle/>
                    <a:p>
                      <a:pPr marL="342900" marR="0" lvl="0" indent="-342900">
                        <a:spcBef>
                          <a:spcPts val="0"/>
                        </a:spcBef>
                        <a:spcAft>
                          <a:spcPts val="0"/>
                        </a:spcAft>
                        <a:buFont typeface="+mj-lt"/>
                        <a:buAutoNum type="alphaLcPeriod"/>
                      </a:pPr>
                      <a:r>
                        <a:rPr lang="en-US" sz="1800" u="none" strike="noStrike" dirty="0">
                          <a:solidFill>
                            <a:schemeClr val="bg1"/>
                          </a:solidFill>
                          <a:effectLst/>
                        </a:rPr>
                        <a:t>Triple-A Framework*</a:t>
                      </a:r>
                      <a:endParaRPr lang="en-US" sz="1800" u="none" strike="noStrike"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Explain what it is and how and why the policy applies.</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113731834"/>
                  </a:ext>
                </a:extLst>
              </a:tr>
              <a:tr h="733855">
                <a:tc>
                  <a:txBody>
                    <a:bodyPr/>
                    <a:lstStyle/>
                    <a:p>
                      <a:pPr marL="0" marR="0">
                        <a:spcBef>
                          <a:spcPts val="0"/>
                        </a:spcBef>
                        <a:spcAft>
                          <a:spcPts val="0"/>
                        </a:spcAft>
                      </a:pPr>
                      <a:r>
                        <a:rPr lang="en-US" sz="1800">
                          <a:solidFill>
                            <a:schemeClr val="bg1"/>
                          </a:solidFill>
                          <a:effectLst/>
                        </a:rPr>
                        <a:t>Authentication</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Authentication uses user logins, passwords, RSAs, network sign ins, fingerprinting, MFA, and so on to check the identity of the user. </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046699721"/>
                  </a:ext>
                </a:extLst>
              </a:tr>
              <a:tr h="1150720">
                <a:tc>
                  <a:txBody>
                    <a:bodyPr/>
                    <a:lstStyle/>
                    <a:p>
                      <a:pPr marL="0" marR="0">
                        <a:spcBef>
                          <a:spcPts val="0"/>
                        </a:spcBef>
                        <a:spcAft>
                          <a:spcPts val="0"/>
                        </a:spcAft>
                      </a:pPr>
                      <a:r>
                        <a:rPr lang="en-US" sz="1800">
                          <a:solidFill>
                            <a:schemeClr val="bg1"/>
                          </a:solidFill>
                          <a:effectLst/>
                        </a:rPr>
                        <a:t>Authorization</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Authorization gains the role to do certain tasks. Enforcing policies determines the activities, resources, and services that are in use.  Certain security levels give the user the ability to change personal data in a CRUD (create read update delete) application. </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53160810"/>
                  </a:ext>
                </a:extLst>
              </a:tr>
              <a:tr h="1776016">
                <a:tc>
                  <a:txBody>
                    <a:bodyPr/>
                    <a:lstStyle/>
                    <a:p>
                      <a:pPr marL="0" marR="0">
                        <a:spcBef>
                          <a:spcPts val="0"/>
                        </a:spcBef>
                        <a:spcAft>
                          <a:spcPts val="0"/>
                        </a:spcAft>
                      </a:pPr>
                      <a:r>
                        <a:rPr lang="en-US" sz="1800">
                          <a:solidFill>
                            <a:schemeClr val="bg1"/>
                          </a:solidFill>
                          <a:effectLst/>
                        </a:rPr>
                        <a:t>Accounting</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Accounting uses the features from authentication and authorization to keep records. The amount of system time or amount of data tracks the user during a session. Logging these statistics may prove to be an indicator of unauthorized use.</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8781095"/>
                  </a:ext>
                </a:extLst>
              </a:tr>
            </a:tbl>
          </a:graphicData>
        </a:graphic>
      </p:graphicFrame>
      <p:pic>
        <p:nvPicPr>
          <p:cNvPr id="5" name="Audio 4">
            <a:hlinkClick r:id="" action="ppaction://media"/>
            <a:extLst>
              <a:ext uri="{FF2B5EF4-FFF2-40B4-BE49-F238E27FC236}">
                <a16:creationId xmlns:a16="http://schemas.microsoft.com/office/drawing/2014/main" id="{27B40A03-D4D4-F9F0-13B8-44AAE44BEDF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456"/>
    </mc:Choice>
    <mc:Fallback>
      <p:transition spd="slow" advTm="5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 negative </a:t>
            </a:r>
            <a:r>
              <a:rPr lang="en-US" dirty="0" err="1"/>
              <a:t>BufferVulnerabilityOverflowWithstrcpy</a:t>
            </a:r>
            <a:r>
              <a:rPr lang="en-US" dirty="0"/>
              <a:t> test that yields a buffer overflow exception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49E15ED-A79D-1DC0-CBA4-5A4AC1CD46A5}"/>
              </a:ext>
            </a:extLst>
          </p:cNvPr>
          <p:cNvPicPr>
            <a:picLocks noChangeAspect="1"/>
          </p:cNvPicPr>
          <p:nvPr/>
        </p:nvPicPr>
        <p:blipFill>
          <a:blip r:embed="rId7"/>
          <a:stretch>
            <a:fillRect/>
          </a:stretch>
        </p:blipFill>
        <p:spPr>
          <a:xfrm>
            <a:off x="2222930" y="3332582"/>
            <a:ext cx="7746140" cy="3071673"/>
          </a:xfrm>
          <a:prstGeom prst="rect">
            <a:avLst/>
          </a:prstGeom>
        </p:spPr>
      </p:pic>
      <p:pic>
        <p:nvPicPr>
          <p:cNvPr id="4" name="Audio 3">
            <a:hlinkClick r:id="" action="ppaction://media"/>
            <a:extLst>
              <a:ext uri="{FF2B5EF4-FFF2-40B4-BE49-F238E27FC236}">
                <a16:creationId xmlns:a16="http://schemas.microsoft.com/office/drawing/2014/main" id="{48E0400E-9220-85B2-A592-23805BCF9AF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77"/>
    </mc:Choice>
    <mc:Fallback>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2672-8CA7-E375-D059-671098B7E8E2}"/>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EF13ED19-C4CC-6AF7-13B4-06CB9E7165D6}"/>
              </a:ext>
            </a:extLst>
          </p:cNvPr>
          <p:cNvSpPr>
            <a:spLocks noGrp="1"/>
          </p:cNvSpPr>
          <p:nvPr>
            <p:ph type="body" idx="1"/>
          </p:nvPr>
        </p:nvSpPr>
        <p:spPr/>
        <p:txBody>
          <a:bodyPr/>
          <a:lstStyle/>
          <a:p>
            <a:r>
              <a:rPr lang="en-US" dirty="0"/>
              <a:t>A negative </a:t>
            </a:r>
            <a:r>
              <a:rPr lang="en-US" dirty="0" err="1"/>
              <a:t>BufferVulnerabilityOverflowwithstrcat</a:t>
            </a:r>
            <a:r>
              <a:rPr lang="en-US" dirty="0"/>
              <a:t> test that yields a buffer overflow exception again with </a:t>
            </a:r>
            <a:r>
              <a:rPr lang="en-US" dirty="0" err="1"/>
              <a:t>strcat</a:t>
            </a:r>
            <a:r>
              <a:rPr lang="en-US" dirty="0"/>
              <a:t> method</a:t>
            </a:r>
          </a:p>
        </p:txBody>
      </p:sp>
      <p:pic>
        <p:nvPicPr>
          <p:cNvPr id="5" name="Picture 4">
            <a:extLst>
              <a:ext uri="{FF2B5EF4-FFF2-40B4-BE49-F238E27FC236}">
                <a16:creationId xmlns:a16="http://schemas.microsoft.com/office/drawing/2014/main" id="{C8E34B5A-959D-1B00-6CD1-A800723407B2}"/>
              </a:ext>
            </a:extLst>
          </p:cNvPr>
          <p:cNvPicPr>
            <a:picLocks noChangeAspect="1"/>
          </p:cNvPicPr>
          <p:nvPr/>
        </p:nvPicPr>
        <p:blipFill>
          <a:blip r:embed="rId5"/>
          <a:stretch>
            <a:fillRect/>
          </a:stretch>
        </p:blipFill>
        <p:spPr>
          <a:xfrm>
            <a:off x="1962144" y="3429000"/>
            <a:ext cx="8517371" cy="3098098"/>
          </a:xfrm>
          <a:prstGeom prst="rect">
            <a:avLst/>
          </a:prstGeom>
        </p:spPr>
      </p:pic>
      <p:pic>
        <p:nvPicPr>
          <p:cNvPr id="11" name="Audio 10">
            <a:hlinkClick r:id="" action="ppaction://media"/>
            <a:extLst>
              <a:ext uri="{FF2B5EF4-FFF2-40B4-BE49-F238E27FC236}">
                <a16:creationId xmlns:a16="http://schemas.microsoft.com/office/drawing/2014/main" id="{FDA15C06-60BE-644F-D30C-22B93875C4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9609890"/>
      </p:ext>
    </p:extLst>
  </p:cSld>
  <p:clrMapOvr>
    <a:masterClrMapping/>
  </p:clrMapOvr>
  <mc:AlternateContent xmlns:mc="http://schemas.openxmlformats.org/markup-compatibility/2006">
    <mc:Choice xmlns:p14="http://schemas.microsoft.com/office/powerpoint/2010/main" Requires="p14">
      <p:transition spd="slow" p14:dur="2000" advTm="12525"/>
    </mc:Choice>
    <mc:Fallback>
      <p:transition spd="slow" advTm="1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520</TotalTime>
  <Words>2302</Words>
  <Application>Microsoft Office PowerPoint</Application>
  <PresentationFormat>Widescreen</PresentationFormat>
  <Paragraphs>259</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Century Gothic</vt:lpstr>
      <vt:lpstr>Arial</vt:lpstr>
      <vt:lpstr>Symbol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Richard Chang</cp:lastModifiedBy>
  <cp:revision>6</cp:revision>
  <dcterms:created xsi:type="dcterms:W3CDTF">2020-08-19T17:59:24Z</dcterms:created>
  <dcterms:modified xsi:type="dcterms:W3CDTF">2023-04-16T01:12:57Z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